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69" r:id="rId2"/>
    <p:sldId id="265" r:id="rId3"/>
    <p:sldId id="270" r:id="rId4"/>
    <p:sldId id="266" r:id="rId5"/>
    <p:sldId id="272" r:id="rId6"/>
    <p:sldId id="271" r:id="rId7"/>
    <p:sldId id="267" r:id="rId8"/>
    <p:sldId id="268"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016" autoAdjust="0"/>
    <p:restoredTop sz="94660"/>
  </p:normalViewPr>
  <p:slideViewPr>
    <p:cSldViewPr snapToGrid="0">
      <p:cViewPr varScale="1">
        <p:scale>
          <a:sx n="76" d="100"/>
          <a:sy n="76" d="100"/>
        </p:scale>
        <p:origin x="126" y="648"/>
      </p:cViewPr>
      <p:guideLst/>
    </p:cSldViewPr>
  </p:slideViewPr>
  <p:notesTextViewPr>
    <p:cViewPr>
      <p:scale>
        <a:sx n="1" d="1"/>
        <a:sy n="1" d="1"/>
      </p:scale>
      <p:origin x="0" y="-84"/>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5A580D0-C5DD-4449-9030-1F8777FE54A8}" type="datetimeFigureOut">
              <a:rPr lang="en-US" smtClean="0"/>
              <a:t>3/26/2019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0C61323-6AD8-4CAD-A968-B5A360191E56}" type="slidenum">
              <a:rPr lang="en-US" smtClean="0"/>
              <a:t>‹#›</a:t>
            </a:fld>
            <a:endParaRPr lang="en-US"/>
          </a:p>
        </p:txBody>
      </p:sp>
    </p:spTree>
    <p:extLst>
      <p:ext uri="{BB962C8B-B14F-4D97-AF65-F5344CB8AC3E}">
        <p14:creationId xmlns:p14="http://schemas.microsoft.com/office/powerpoint/2010/main" val="12420910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0C61323-6AD8-4CAD-A968-B5A360191E56}" type="slidenum">
              <a:rPr lang="en-US" smtClean="0"/>
              <a:t>2</a:t>
            </a:fld>
            <a:endParaRPr lang="en-US"/>
          </a:p>
        </p:txBody>
      </p:sp>
    </p:spTree>
    <p:extLst>
      <p:ext uri="{BB962C8B-B14F-4D97-AF65-F5344CB8AC3E}">
        <p14:creationId xmlns:p14="http://schemas.microsoft.com/office/powerpoint/2010/main" val="25253984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By Raul654, CC BY-SA 3.0, https://commons.wikimedia.org/w/index.php?curid=36892</a:t>
            </a:r>
          </a:p>
          <a:p>
            <a:endParaRPr lang="en-US" dirty="0"/>
          </a:p>
        </p:txBody>
      </p:sp>
      <p:sp>
        <p:nvSpPr>
          <p:cNvPr id="4" name="Slide Number Placeholder 3"/>
          <p:cNvSpPr>
            <a:spLocks noGrp="1"/>
          </p:cNvSpPr>
          <p:nvPr>
            <p:ph type="sldNum" sz="quarter" idx="5"/>
          </p:nvPr>
        </p:nvSpPr>
        <p:spPr/>
        <p:txBody>
          <a:bodyPr/>
          <a:lstStyle/>
          <a:p>
            <a:fld id="{40C61323-6AD8-4CAD-A968-B5A360191E56}" type="slidenum">
              <a:rPr lang="en-US" smtClean="0"/>
              <a:t>3</a:t>
            </a:fld>
            <a:endParaRPr lang="en-US"/>
          </a:p>
        </p:txBody>
      </p:sp>
    </p:spTree>
    <p:extLst>
      <p:ext uri="{BB962C8B-B14F-4D97-AF65-F5344CB8AC3E}">
        <p14:creationId xmlns:p14="http://schemas.microsoft.com/office/powerpoint/2010/main" val="79434676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should include the Goyim’s angle here as well. The increase in knowledge itself is I believe an important step in the coming of </a:t>
            </a:r>
            <a:r>
              <a:rPr lang="en-US" dirty="0" err="1"/>
              <a:t>moshiach</a:t>
            </a:r>
            <a:r>
              <a:rPr lang="en-US" dirty="0"/>
              <a:t>. That is I believe that the more knowledge there is the greater technology is. And that enhances the world to be a better physical place which means that the world is slowly revolving towards physical perfection from the goyim’s point of view and the Jew’s perfecting their mission by becoming more knowledgeable from a Torah perspective. </a:t>
            </a:r>
          </a:p>
          <a:p>
            <a:r>
              <a:rPr lang="en-US" dirty="0"/>
              <a:t> Also it will eventually provide for us a challenge not to read bad books that turn people off from </a:t>
            </a:r>
            <a:r>
              <a:rPr lang="en-US" dirty="0" err="1"/>
              <a:t>yiddishkiet</a:t>
            </a:r>
            <a:r>
              <a:rPr lang="en-US" dirty="0"/>
              <a:t>.</a:t>
            </a:r>
          </a:p>
          <a:p>
            <a:endParaRPr lang="en-US" dirty="0"/>
          </a:p>
        </p:txBody>
      </p:sp>
      <p:sp>
        <p:nvSpPr>
          <p:cNvPr id="4" name="Slide Number Placeholder 3"/>
          <p:cNvSpPr>
            <a:spLocks noGrp="1"/>
          </p:cNvSpPr>
          <p:nvPr>
            <p:ph type="sldNum" sz="quarter" idx="10"/>
          </p:nvPr>
        </p:nvSpPr>
        <p:spPr/>
        <p:txBody>
          <a:bodyPr/>
          <a:lstStyle/>
          <a:p>
            <a:fld id="{F3430777-18D2-421F-89E2-6D4FA6D52A16}" type="slidenum">
              <a:rPr lang="en-US" smtClean="0"/>
              <a:t>4</a:t>
            </a:fld>
            <a:endParaRPr lang="en-US"/>
          </a:p>
        </p:txBody>
      </p:sp>
    </p:spTree>
    <p:extLst>
      <p:ext uri="{BB962C8B-B14F-4D97-AF65-F5344CB8AC3E}">
        <p14:creationId xmlns:p14="http://schemas.microsoft.com/office/powerpoint/2010/main" val="69048891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err="1">
                <a:solidFill>
                  <a:schemeClr val="tx1"/>
                </a:solidFill>
                <a:effectLst/>
                <a:latin typeface="+mn-lt"/>
                <a:ea typeface="+mn-ea"/>
                <a:cs typeface="+mn-cs"/>
              </a:rPr>
              <a:t>Rav</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belsky</a:t>
            </a:r>
            <a:r>
              <a:rPr lang="en-US" sz="1200" kern="1200" dirty="0">
                <a:solidFill>
                  <a:schemeClr val="tx1"/>
                </a:solidFill>
                <a:effectLst/>
                <a:latin typeface="+mn-lt"/>
                <a:ea typeface="+mn-ea"/>
                <a:cs typeface="+mn-cs"/>
              </a:rPr>
              <a:t> said over the </a:t>
            </a:r>
            <a:r>
              <a:rPr lang="en-US" sz="1200" kern="1200" dirty="0" err="1">
                <a:solidFill>
                  <a:schemeClr val="tx1"/>
                </a:solidFill>
                <a:effectLst/>
                <a:latin typeface="+mn-lt"/>
                <a:ea typeface="+mn-ea"/>
                <a:cs typeface="+mn-cs"/>
              </a:rPr>
              <a:t>bishem</a:t>
            </a:r>
            <a:r>
              <a:rPr lang="en-US" sz="1200" kern="1200" dirty="0">
                <a:solidFill>
                  <a:schemeClr val="tx1"/>
                </a:solidFill>
                <a:effectLst/>
                <a:latin typeface="+mn-lt"/>
                <a:ea typeface="+mn-ea"/>
                <a:cs typeface="+mn-cs"/>
              </a:rPr>
              <a:t> the Magen Avraham that the reason why people are not </a:t>
            </a:r>
            <a:r>
              <a:rPr lang="en-US" sz="1200" kern="1200" dirty="0" err="1">
                <a:solidFill>
                  <a:schemeClr val="tx1"/>
                </a:solidFill>
                <a:effectLst/>
                <a:latin typeface="+mn-lt"/>
                <a:ea typeface="+mn-ea"/>
                <a:cs typeface="+mn-cs"/>
              </a:rPr>
              <a:t>yotzai</a:t>
            </a:r>
            <a:r>
              <a:rPr lang="en-US" sz="1200" kern="1200" dirty="0">
                <a:solidFill>
                  <a:schemeClr val="tx1"/>
                </a:solidFill>
                <a:effectLst/>
                <a:latin typeface="+mn-lt"/>
                <a:ea typeface="+mn-ea"/>
                <a:cs typeface="+mn-cs"/>
              </a:rPr>
              <a:t> with someone else’s </a:t>
            </a:r>
            <a:r>
              <a:rPr lang="en-US" sz="1200" kern="1200" dirty="0" err="1">
                <a:solidFill>
                  <a:schemeClr val="tx1"/>
                </a:solidFill>
                <a:effectLst/>
                <a:latin typeface="+mn-lt"/>
                <a:ea typeface="+mn-ea"/>
                <a:cs typeface="+mn-cs"/>
              </a:rPr>
              <a:t>bentching</a:t>
            </a:r>
            <a:r>
              <a:rPr lang="en-US" sz="1200" kern="1200" dirty="0">
                <a:solidFill>
                  <a:schemeClr val="tx1"/>
                </a:solidFill>
                <a:effectLst/>
                <a:latin typeface="+mn-lt"/>
                <a:ea typeface="+mn-ea"/>
                <a:cs typeface="+mn-cs"/>
              </a:rPr>
              <a:t> (as it says in the </a:t>
            </a:r>
            <a:r>
              <a:rPr lang="en-US" sz="1200" kern="1200" dirty="0" err="1">
                <a:solidFill>
                  <a:schemeClr val="tx1"/>
                </a:solidFill>
                <a:effectLst/>
                <a:latin typeface="+mn-lt"/>
                <a:ea typeface="+mn-ea"/>
                <a:cs typeface="+mn-cs"/>
              </a:rPr>
              <a:t>gemara</a:t>
            </a:r>
            <a:r>
              <a:rPr lang="en-US" sz="1200" kern="1200" dirty="0">
                <a:solidFill>
                  <a:schemeClr val="tx1"/>
                </a:solidFill>
                <a:effectLst/>
                <a:latin typeface="+mn-lt"/>
                <a:ea typeface="+mn-ea"/>
                <a:cs typeface="+mn-cs"/>
              </a:rPr>
              <a:t>) is due to the printing press. That is, being that people now have many more </a:t>
            </a:r>
            <a:r>
              <a:rPr lang="en-US" sz="1200" kern="1200" dirty="0" err="1">
                <a:solidFill>
                  <a:schemeClr val="tx1"/>
                </a:solidFill>
                <a:effectLst/>
                <a:latin typeface="+mn-lt"/>
                <a:ea typeface="+mn-ea"/>
                <a:cs typeface="+mn-cs"/>
              </a:rPr>
              <a:t>seforim</a:t>
            </a:r>
            <a:r>
              <a:rPr lang="en-US" sz="1200" kern="1200" dirty="0">
                <a:solidFill>
                  <a:schemeClr val="tx1"/>
                </a:solidFill>
                <a:effectLst/>
                <a:latin typeface="+mn-lt"/>
                <a:ea typeface="+mn-ea"/>
                <a:cs typeface="+mn-cs"/>
              </a:rPr>
              <a:t> and more people know the text, therefore we all </a:t>
            </a:r>
            <a:r>
              <a:rPr lang="en-US" sz="1200" kern="1200" dirty="0" err="1">
                <a:solidFill>
                  <a:schemeClr val="tx1"/>
                </a:solidFill>
                <a:effectLst/>
                <a:latin typeface="+mn-lt"/>
                <a:ea typeface="+mn-ea"/>
                <a:cs typeface="+mn-cs"/>
              </a:rPr>
              <a:t>bentch</a:t>
            </a:r>
            <a:r>
              <a:rPr lang="en-US" sz="1200" kern="1200" dirty="0">
                <a:solidFill>
                  <a:schemeClr val="tx1"/>
                </a:solidFill>
                <a:effectLst/>
                <a:latin typeface="+mn-lt"/>
                <a:ea typeface="+mn-ea"/>
                <a:cs typeface="+mn-cs"/>
              </a:rPr>
              <a:t> ourselves! </a:t>
            </a:r>
            <a:r>
              <a:rPr lang="en-US" sz="1200" kern="1200" dirty="0" err="1">
                <a:solidFill>
                  <a:schemeClr val="tx1"/>
                </a:solidFill>
                <a:effectLst/>
                <a:latin typeface="+mn-lt"/>
                <a:ea typeface="+mn-ea"/>
                <a:cs typeface="+mn-cs"/>
              </a:rPr>
              <a:t>Rav</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belsky</a:t>
            </a:r>
            <a:r>
              <a:rPr lang="en-US" sz="1200" kern="1200" dirty="0">
                <a:solidFill>
                  <a:schemeClr val="tx1"/>
                </a:solidFill>
                <a:effectLst/>
                <a:latin typeface="+mn-lt"/>
                <a:ea typeface="+mn-ea"/>
                <a:cs typeface="+mn-cs"/>
              </a:rPr>
              <a:t> concluded that we see how the printing press is important for it changed the halacha!</a:t>
            </a:r>
          </a:p>
          <a:p>
            <a:endParaRPr lang="en-US" dirty="0"/>
          </a:p>
        </p:txBody>
      </p:sp>
      <p:sp>
        <p:nvSpPr>
          <p:cNvPr id="4" name="Slide Number Placeholder 3"/>
          <p:cNvSpPr>
            <a:spLocks noGrp="1"/>
          </p:cNvSpPr>
          <p:nvPr>
            <p:ph type="sldNum" sz="quarter" idx="10"/>
          </p:nvPr>
        </p:nvSpPr>
        <p:spPr/>
        <p:txBody>
          <a:bodyPr/>
          <a:lstStyle/>
          <a:p>
            <a:fld id="{F3430777-18D2-421F-89E2-6D4FA6D52A16}" type="slidenum">
              <a:rPr lang="en-US" smtClean="0"/>
              <a:t>8</a:t>
            </a:fld>
            <a:endParaRPr lang="en-US"/>
          </a:p>
        </p:txBody>
      </p:sp>
    </p:spTree>
    <p:extLst>
      <p:ext uri="{BB962C8B-B14F-4D97-AF65-F5344CB8AC3E}">
        <p14:creationId xmlns:p14="http://schemas.microsoft.com/office/powerpoint/2010/main" val="14747827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91E641-1C90-4882-A3FC-64B739E4EA7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544433B-5DA9-42CE-B644-27DF2D23BA0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2913EBE5-702E-4402-9D64-316CB0B47E7F}"/>
              </a:ext>
            </a:extLst>
          </p:cNvPr>
          <p:cNvSpPr>
            <a:spLocks noGrp="1"/>
          </p:cNvSpPr>
          <p:nvPr>
            <p:ph type="dt" sz="half" idx="10"/>
          </p:nvPr>
        </p:nvSpPr>
        <p:spPr/>
        <p:txBody>
          <a:bodyPr/>
          <a:lstStyle/>
          <a:p>
            <a:fld id="{DB036A96-487A-4ECE-B561-CE4C6B59FA1B}" type="datetimeFigureOut">
              <a:rPr lang="en-US" smtClean="0"/>
              <a:t>3/26/2019</a:t>
            </a:fld>
            <a:endParaRPr lang="en-US"/>
          </a:p>
        </p:txBody>
      </p:sp>
      <p:sp>
        <p:nvSpPr>
          <p:cNvPr id="5" name="Footer Placeholder 4">
            <a:extLst>
              <a:ext uri="{FF2B5EF4-FFF2-40B4-BE49-F238E27FC236}">
                <a16:creationId xmlns:a16="http://schemas.microsoft.com/office/drawing/2014/main" id="{F4425613-00F6-46B2-AA77-FF9950CE0C5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069CEF5-9A3C-44F7-AC4F-1C447108B219}"/>
              </a:ext>
            </a:extLst>
          </p:cNvPr>
          <p:cNvSpPr>
            <a:spLocks noGrp="1"/>
          </p:cNvSpPr>
          <p:nvPr>
            <p:ph type="sldNum" sz="quarter" idx="12"/>
          </p:nvPr>
        </p:nvSpPr>
        <p:spPr/>
        <p:txBody>
          <a:bodyPr/>
          <a:lstStyle/>
          <a:p>
            <a:fld id="{F375B7A5-16D5-4D1C-9B48-C8F251D906EA}" type="slidenum">
              <a:rPr lang="en-US" smtClean="0"/>
              <a:t>‹#›</a:t>
            </a:fld>
            <a:endParaRPr lang="en-US"/>
          </a:p>
        </p:txBody>
      </p:sp>
    </p:spTree>
    <p:extLst>
      <p:ext uri="{BB962C8B-B14F-4D97-AF65-F5344CB8AC3E}">
        <p14:creationId xmlns:p14="http://schemas.microsoft.com/office/powerpoint/2010/main" val="20867569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B10D5B-F0A4-4317-93EE-0711D113609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79AC6E0-F278-4635-8F77-1A1E7B76692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0704DE8-4036-4355-936E-4B0991E55BEE}"/>
              </a:ext>
            </a:extLst>
          </p:cNvPr>
          <p:cNvSpPr>
            <a:spLocks noGrp="1"/>
          </p:cNvSpPr>
          <p:nvPr>
            <p:ph type="dt" sz="half" idx="10"/>
          </p:nvPr>
        </p:nvSpPr>
        <p:spPr/>
        <p:txBody>
          <a:bodyPr/>
          <a:lstStyle/>
          <a:p>
            <a:fld id="{DB036A96-487A-4ECE-B561-CE4C6B59FA1B}" type="datetimeFigureOut">
              <a:rPr lang="en-US" smtClean="0"/>
              <a:t>3/26/2019</a:t>
            </a:fld>
            <a:endParaRPr lang="en-US"/>
          </a:p>
        </p:txBody>
      </p:sp>
      <p:sp>
        <p:nvSpPr>
          <p:cNvPr id="5" name="Footer Placeholder 4">
            <a:extLst>
              <a:ext uri="{FF2B5EF4-FFF2-40B4-BE49-F238E27FC236}">
                <a16:creationId xmlns:a16="http://schemas.microsoft.com/office/drawing/2014/main" id="{56FD0884-A441-4C05-85AB-6AD1D5939AC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44DB328-420E-4D3C-BC6E-B579266BA755}"/>
              </a:ext>
            </a:extLst>
          </p:cNvPr>
          <p:cNvSpPr>
            <a:spLocks noGrp="1"/>
          </p:cNvSpPr>
          <p:nvPr>
            <p:ph type="sldNum" sz="quarter" idx="12"/>
          </p:nvPr>
        </p:nvSpPr>
        <p:spPr/>
        <p:txBody>
          <a:bodyPr/>
          <a:lstStyle/>
          <a:p>
            <a:fld id="{F375B7A5-16D5-4D1C-9B48-C8F251D906EA}" type="slidenum">
              <a:rPr lang="en-US" smtClean="0"/>
              <a:t>‹#›</a:t>
            </a:fld>
            <a:endParaRPr lang="en-US"/>
          </a:p>
        </p:txBody>
      </p:sp>
    </p:spTree>
    <p:extLst>
      <p:ext uri="{BB962C8B-B14F-4D97-AF65-F5344CB8AC3E}">
        <p14:creationId xmlns:p14="http://schemas.microsoft.com/office/powerpoint/2010/main" val="36861411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0F5A970-15EE-4C21-B9B3-BD42DDBC91C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0CA33F3-3080-4377-8113-A59C8BBFCFD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7275EA7-A196-4A06-A763-AB36221D085A}"/>
              </a:ext>
            </a:extLst>
          </p:cNvPr>
          <p:cNvSpPr>
            <a:spLocks noGrp="1"/>
          </p:cNvSpPr>
          <p:nvPr>
            <p:ph type="dt" sz="half" idx="10"/>
          </p:nvPr>
        </p:nvSpPr>
        <p:spPr/>
        <p:txBody>
          <a:bodyPr/>
          <a:lstStyle/>
          <a:p>
            <a:fld id="{DB036A96-487A-4ECE-B561-CE4C6B59FA1B}" type="datetimeFigureOut">
              <a:rPr lang="en-US" smtClean="0"/>
              <a:t>3/26/2019</a:t>
            </a:fld>
            <a:endParaRPr lang="en-US"/>
          </a:p>
        </p:txBody>
      </p:sp>
      <p:sp>
        <p:nvSpPr>
          <p:cNvPr id="5" name="Footer Placeholder 4">
            <a:extLst>
              <a:ext uri="{FF2B5EF4-FFF2-40B4-BE49-F238E27FC236}">
                <a16:creationId xmlns:a16="http://schemas.microsoft.com/office/drawing/2014/main" id="{8F8E3124-CEAE-4908-8C4B-61D3CDBAAEB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A08A3D8-6C17-4833-A74F-7BD455335583}"/>
              </a:ext>
            </a:extLst>
          </p:cNvPr>
          <p:cNvSpPr>
            <a:spLocks noGrp="1"/>
          </p:cNvSpPr>
          <p:nvPr>
            <p:ph type="sldNum" sz="quarter" idx="12"/>
          </p:nvPr>
        </p:nvSpPr>
        <p:spPr/>
        <p:txBody>
          <a:bodyPr/>
          <a:lstStyle/>
          <a:p>
            <a:fld id="{F375B7A5-16D5-4D1C-9B48-C8F251D906EA}" type="slidenum">
              <a:rPr lang="en-US" smtClean="0"/>
              <a:t>‹#›</a:t>
            </a:fld>
            <a:endParaRPr lang="en-US"/>
          </a:p>
        </p:txBody>
      </p:sp>
    </p:spTree>
    <p:extLst>
      <p:ext uri="{BB962C8B-B14F-4D97-AF65-F5344CB8AC3E}">
        <p14:creationId xmlns:p14="http://schemas.microsoft.com/office/powerpoint/2010/main" val="11977295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A2F40F-303E-4D49-89C8-D18EB923A2D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B22FE61-AB14-4B6D-B3FE-C79413B98F6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A200609-741E-4B64-B699-3C61C0E5B843}"/>
              </a:ext>
            </a:extLst>
          </p:cNvPr>
          <p:cNvSpPr>
            <a:spLocks noGrp="1"/>
          </p:cNvSpPr>
          <p:nvPr>
            <p:ph type="dt" sz="half" idx="10"/>
          </p:nvPr>
        </p:nvSpPr>
        <p:spPr/>
        <p:txBody>
          <a:bodyPr/>
          <a:lstStyle/>
          <a:p>
            <a:fld id="{DB036A96-487A-4ECE-B561-CE4C6B59FA1B}" type="datetimeFigureOut">
              <a:rPr lang="en-US" smtClean="0"/>
              <a:t>3/26/2019</a:t>
            </a:fld>
            <a:endParaRPr lang="en-US"/>
          </a:p>
        </p:txBody>
      </p:sp>
      <p:sp>
        <p:nvSpPr>
          <p:cNvPr id="5" name="Footer Placeholder 4">
            <a:extLst>
              <a:ext uri="{FF2B5EF4-FFF2-40B4-BE49-F238E27FC236}">
                <a16:creationId xmlns:a16="http://schemas.microsoft.com/office/drawing/2014/main" id="{D57111B5-4D1B-4165-9984-F22412A9B00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F896B06-3C31-4827-B40D-6824CBBCB97E}"/>
              </a:ext>
            </a:extLst>
          </p:cNvPr>
          <p:cNvSpPr>
            <a:spLocks noGrp="1"/>
          </p:cNvSpPr>
          <p:nvPr>
            <p:ph type="sldNum" sz="quarter" idx="12"/>
          </p:nvPr>
        </p:nvSpPr>
        <p:spPr/>
        <p:txBody>
          <a:bodyPr/>
          <a:lstStyle/>
          <a:p>
            <a:fld id="{F375B7A5-16D5-4D1C-9B48-C8F251D906EA}" type="slidenum">
              <a:rPr lang="en-US" smtClean="0"/>
              <a:t>‹#›</a:t>
            </a:fld>
            <a:endParaRPr lang="en-US"/>
          </a:p>
        </p:txBody>
      </p:sp>
    </p:spTree>
    <p:extLst>
      <p:ext uri="{BB962C8B-B14F-4D97-AF65-F5344CB8AC3E}">
        <p14:creationId xmlns:p14="http://schemas.microsoft.com/office/powerpoint/2010/main" val="28073927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BEBF89-8D21-427D-BD32-AD021D699D0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B240EAD-4938-4682-8046-190D32B4D8C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C2A5E30-0382-419F-855E-3F6260996885}"/>
              </a:ext>
            </a:extLst>
          </p:cNvPr>
          <p:cNvSpPr>
            <a:spLocks noGrp="1"/>
          </p:cNvSpPr>
          <p:nvPr>
            <p:ph type="dt" sz="half" idx="10"/>
          </p:nvPr>
        </p:nvSpPr>
        <p:spPr/>
        <p:txBody>
          <a:bodyPr/>
          <a:lstStyle/>
          <a:p>
            <a:fld id="{DB036A96-487A-4ECE-B561-CE4C6B59FA1B}" type="datetimeFigureOut">
              <a:rPr lang="en-US" smtClean="0"/>
              <a:t>3/26/2019</a:t>
            </a:fld>
            <a:endParaRPr lang="en-US"/>
          </a:p>
        </p:txBody>
      </p:sp>
      <p:sp>
        <p:nvSpPr>
          <p:cNvPr id="5" name="Footer Placeholder 4">
            <a:extLst>
              <a:ext uri="{FF2B5EF4-FFF2-40B4-BE49-F238E27FC236}">
                <a16:creationId xmlns:a16="http://schemas.microsoft.com/office/drawing/2014/main" id="{0E483F40-CE9D-4A32-B46D-F434F5D9180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D71802F-9D69-4F1B-82DD-4A246DABE75A}"/>
              </a:ext>
            </a:extLst>
          </p:cNvPr>
          <p:cNvSpPr>
            <a:spLocks noGrp="1"/>
          </p:cNvSpPr>
          <p:nvPr>
            <p:ph type="sldNum" sz="quarter" idx="12"/>
          </p:nvPr>
        </p:nvSpPr>
        <p:spPr/>
        <p:txBody>
          <a:bodyPr/>
          <a:lstStyle/>
          <a:p>
            <a:fld id="{F375B7A5-16D5-4D1C-9B48-C8F251D906EA}" type="slidenum">
              <a:rPr lang="en-US" smtClean="0"/>
              <a:t>‹#›</a:t>
            </a:fld>
            <a:endParaRPr lang="en-US"/>
          </a:p>
        </p:txBody>
      </p:sp>
    </p:spTree>
    <p:extLst>
      <p:ext uri="{BB962C8B-B14F-4D97-AF65-F5344CB8AC3E}">
        <p14:creationId xmlns:p14="http://schemas.microsoft.com/office/powerpoint/2010/main" val="7850512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46EFBC-21B1-4229-964D-0449A533E20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B9752AF-EE2F-415D-8122-B2592A8FF5A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BA17A7A-688D-4514-BA8F-57870A82005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3AE1921-DABB-4872-8253-CFC1924CE5F8}"/>
              </a:ext>
            </a:extLst>
          </p:cNvPr>
          <p:cNvSpPr>
            <a:spLocks noGrp="1"/>
          </p:cNvSpPr>
          <p:nvPr>
            <p:ph type="dt" sz="half" idx="10"/>
          </p:nvPr>
        </p:nvSpPr>
        <p:spPr/>
        <p:txBody>
          <a:bodyPr/>
          <a:lstStyle/>
          <a:p>
            <a:fld id="{DB036A96-487A-4ECE-B561-CE4C6B59FA1B}" type="datetimeFigureOut">
              <a:rPr lang="en-US" smtClean="0"/>
              <a:t>3/26/2019</a:t>
            </a:fld>
            <a:endParaRPr lang="en-US"/>
          </a:p>
        </p:txBody>
      </p:sp>
      <p:sp>
        <p:nvSpPr>
          <p:cNvPr id="6" name="Footer Placeholder 5">
            <a:extLst>
              <a:ext uri="{FF2B5EF4-FFF2-40B4-BE49-F238E27FC236}">
                <a16:creationId xmlns:a16="http://schemas.microsoft.com/office/drawing/2014/main" id="{B3A56E35-3318-41E5-A00F-314AB1BBE5D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8E82D91-793E-4DEA-83AE-7648A96797D0}"/>
              </a:ext>
            </a:extLst>
          </p:cNvPr>
          <p:cNvSpPr>
            <a:spLocks noGrp="1"/>
          </p:cNvSpPr>
          <p:nvPr>
            <p:ph type="sldNum" sz="quarter" idx="12"/>
          </p:nvPr>
        </p:nvSpPr>
        <p:spPr/>
        <p:txBody>
          <a:bodyPr/>
          <a:lstStyle/>
          <a:p>
            <a:fld id="{F375B7A5-16D5-4D1C-9B48-C8F251D906EA}" type="slidenum">
              <a:rPr lang="en-US" smtClean="0"/>
              <a:t>‹#›</a:t>
            </a:fld>
            <a:endParaRPr lang="en-US"/>
          </a:p>
        </p:txBody>
      </p:sp>
    </p:spTree>
    <p:extLst>
      <p:ext uri="{BB962C8B-B14F-4D97-AF65-F5344CB8AC3E}">
        <p14:creationId xmlns:p14="http://schemas.microsoft.com/office/powerpoint/2010/main" val="27347498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2CBB57-4E09-4A88-9C31-AF867339FAE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F106819-313C-4217-99B2-5B68AC27BC0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92B75D9-0652-46B6-8844-27DE0E15B21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FA1A3E6-3C3B-42BB-83EC-239BAF06CF0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6C71788-1F51-435D-958D-7B76BDF0442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E2B4C7E-FD62-4E48-AD5D-D96941C9AA11}"/>
              </a:ext>
            </a:extLst>
          </p:cNvPr>
          <p:cNvSpPr>
            <a:spLocks noGrp="1"/>
          </p:cNvSpPr>
          <p:nvPr>
            <p:ph type="dt" sz="half" idx="10"/>
          </p:nvPr>
        </p:nvSpPr>
        <p:spPr/>
        <p:txBody>
          <a:bodyPr/>
          <a:lstStyle/>
          <a:p>
            <a:fld id="{DB036A96-487A-4ECE-B561-CE4C6B59FA1B}" type="datetimeFigureOut">
              <a:rPr lang="en-US" smtClean="0"/>
              <a:t>3/26/2019</a:t>
            </a:fld>
            <a:endParaRPr lang="en-US"/>
          </a:p>
        </p:txBody>
      </p:sp>
      <p:sp>
        <p:nvSpPr>
          <p:cNvPr id="8" name="Footer Placeholder 7">
            <a:extLst>
              <a:ext uri="{FF2B5EF4-FFF2-40B4-BE49-F238E27FC236}">
                <a16:creationId xmlns:a16="http://schemas.microsoft.com/office/drawing/2014/main" id="{6A675ECE-6741-40E2-B0BF-5CC75FE4F8BB}"/>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6EA5A6BE-E838-4A24-81A8-88FD49D7D4A6}"/>
              </a:ext>
            </a:extLst>
          </p:cNvPr>
          <p:cNvSpPr>
            <a:spLocks noGrp="1"/>
          </p:cNvSpPr>
          <p:nvPr>
            <p:ph type="sldNum" sz="quarter" idx="12"/>
          </p:nvPr>
        </p:nvSpPr>
        <p:spPr/>
        <p:txBody>
          <a:bodyPr/>
          <a:lstStyle/>
          <a:p>
            <a:fld id="{F375B7A5-16D5-4D1C-9B48-C8F251D906EA}" type="slidenum">
              <a:rPr lang="en-US" smtClean="0"/>
              <a:t>‹#›</a:t>
            </a:fld>
            <a:endParaRPr lang="en-US"/>
          </a:p>
        </p:txBody>
      </p:sp>
    </p:spTree>
    <p:extLst>
      <p:ext uri="{BB962C8B-B14F-4D97-AF65-F5344CB8AC3E}">
        <p14:creationId xmlns:p14="http://schemas.microsoft.com/office/powerpoint/2010/main" val="29712481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8B3586-5EE3-4829-9081-8A8BAC0C12E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B0C92CD5-A9F1-4D5A-98F9-EC74AB8D0293}"/>
              </a:ext>
            </a:extLst>
          </p:cNvPr>
          <p:cNvSpPr>
            <a:spLocks noGrp="1"/>
          </p:cNvSpPr>
          <p:nvPr>
            <p:ph type="dt" sz="half" idx="10"/>
          </p:nvPr>
        </p:nvSpPr>
        <p:spPr/>
        <p:txBody>
          <a:bodyPr/>
          <a:lstStyle/>
          <a:p>
            <a:fld id="{DB036A96-487A-4ECE-B561-CE4C6B59FA1B}" type="datetimeFigureOut">
              <a:rPr lang="en-US" smtClean="0"/>
              <a:t>3/26/2019</a:t>
            </a:fld>
            <a:endParaRPr lang="en-US"/>
          </a:p>
        </p:txBody>
      </p:sp>
      <p:sp>
        <p:nvSpPr>
          <p:cNvPr id="4" name="Footer Placeholder 3">
            <a:extLst>
              <a:ext uri="{FF2B5EF4-FFF2-40B4-BE49-F238E27FC236}">
                <a16:creationId xmlns:a16="http://schemas.microsoft.com/office/drawing/2014/main" id="{C3F51173-7A29-477D-8139-4944091C5B52}"/>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766C6F3A-73D6-4164-B299-DC313B06A793}"/>
              </a:ext>
            </a:extLst>
          </p:cNvPr>
          <p:cNvSpPr>
            <a:spLocks noGrp="1"/>
          </p:cNvSpPr>
          <p:nvPr>
            <p:ph type="sldNum" sz="quarter" idx="12"/>
          </p:nvPr>
        </p:nvSpPr>
        <p:spPr/>
        <p:txBody>
          <a:bodyPr/>
          <a:lstStyle/>
          <a:p>
            <a:fld id="{F375B7A5-16D5-4D1C-9B48-C8F251D906EA}" type="slidenum">
              <a:rPr lang="en-US" smtClean="0"/>
              <a:t>‹#›</a:t>
            </a:fld>
            <a:endParaRPr lang="en-US"/>
          </a:p>
        </p:txBody>
      </p:sp>
    </p:spTree>
    <p:extLst>
      <p:ext uri="{BB962C8B-B14F-4D97-AF65-F5344CB8AC3E}">
        <p14:creationId xmlns:p14="http://schemas.microsoft.com/office/powerpoint/2010/main" val="32410914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F2252DA-3BEB-428C-8417-AFE196D94DD9}"/>
              </a:ext>
            </a:extLst>
          </p:cNvPr>
          <p:cNvSpPr>
            <a:spLocks noGrp="1"/>
          </p:cNvSpPr>
          <p:nvPr>
            <p:ph type="dt" sz="half" idx="10"/>
          </p:nvPr>
        </p:nvSpPr>
        <p:spPr/>
        <p:txBody>
          <a:bodyPr/>
          <a:lstStyle/>
          <a:p>
            <a:fld id="{DB036A96-487A-4ECE-B561-CE4C6B59FA1B}" type="datetimeFigureOut">
              <a:rPr lang="en-US" smtClean="0"/>
              <a:t>3/26/2019</a:t>
            </a:fld>
            <a:endParaRPr lang="en-US"/>
          </a:p>
        </p:txBody>
      </p:sp>
      <p:sp>
        <p:nvSpPr>
          <p:cNvPr id="3" name="Footer Placeholder 2">
            <a:extLst>
              <a:ext uri="{FF2B5EF4-FFF2-40B4-BE49-F238E27FC236}">
                <a16:creationId xmlns:a16="http://schemas.microsoft.com/office/drawing/2014/main" id="{E5ABCCAE-A446-45B6-890B-C24938AB9048}"/>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F5A6BDB-1485-4740-960F-C6DD23DEC166}"/>
              </a:ext>
            </a:extLst>
          </p:cNvPr>
          <p:cNvSpPr>
            <a:spLocks noGrp="1"/>
          </p:cNvSpPr>
          <p:nvPr>
            <p:ph type="sldNum" sz="quarter" idx="12"/>
          </p:nvPr>
        </p:nvSpPr>
        <p:spPr/>
        <p:txBody>
          <a:bodyPr/>
          <a:lstStyle/>
          <a:p>
            <a:fld id="{F375B7A5-16D5-4D1C-9B48-C8F251D906EA}" type="slidenum">
              <a:rPr lang="en-US" smtClean="0"/>
              <a:t>‹#›</a:t>
            </a:fld>
            <a:endParaRPr lang="en-US"/>
          </a:p>
        </p:txBody>
      </p:sp>
    </p:spTree>
    <p:extLst>
      <p:ext uri="{BB962C8B-B14F-4D97-AF65-F5344CB8AC3E}">
        <p14:creationId xmlns:p14="http://schemas.microsoft.com/office/powerpoint/2010/main" val="9511534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E4129D-FFAC-46F9-85BC-FC9A3CD021F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9030553-B01D-4250-942E-357DBBE2BFD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ADE61DB-BBC6-4CC5-8D39-60021576C33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AEB94EA-F140-4F55-83C1-E517B8CF36C6}"/>
              </a:ext>
            </a:extLst>
          </p:cNvPr>
          <p:cNvSpPr>
            <a:spLocks noGrp="1"/>
          </p:cNvSpPr>
          <p:nvPr>
            <p:ph type="dt" sz="half" idx="10"/>
          </p:nvPr>
        </p:nvSpPr>
        <p:spPr/>
        <p:txBody>
          <a:bodyPr/>
          <a:lstStyle/>
          <a:p>
            <a:fld id="{DB036A96-487A-4ECE-B561-CE4C6B59FA1B}" type="datetimeFigureOut">
              <a:rPr lang="en-US" smtClean="0"/>
              <a:t>3/26/2019</a:t>
            </a:fld>
            <a:endParaRPr lang="en-US"/>
          </a:p>
        </p:txBody>
      </p:sp>
      <p:sp>
        <p:nvSpPr>
          <p:cNvPr id="6" name="Footer Placeholder 5">
            <a:extLst>
              <a:ext uri="{FF2B5EF4-FFF2-40B4-BE49-F238E27FC236}">
                <a16:creationId xmlns:a16="http://schemas.microsoft.com/office/drawing/2014/main" id="{50CD257D-CE7D-4EC6-8B99-F0B82A2F107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B728459-DEE8-4FF8-9B97-74F92FFE2395}"/>
              </a:ext>
            </a:extLst>
          </p:cNvPr>
          <p:cNvSpPr>
            <a:spLocks noGrp="1"/>
          </p:cNvSpPr>
          <p:nvPr>
            <p:ph type="sldNum" sz="quarter" idx="12"/>
          </p:nvPr>
        </p:nvSpPr>
        <p:spPr/>
        <p:txBody>
          <a:bodyPr/>
          <a:lstStyle/>
          <a:p>
            <a:fld id="{F375B7A5-16D5-4D1C-9B48-C8F251D906EA}" type="slidenum">
              <a:rPr lang="en-US" smtClean="0"/>
              <a:t>‹#›</a:t>
            </a:fld>
            <a:endParaRPr lang="en-US"/>
          </a:p>
        </p:txBody>
      </p:sp>
    </p:spTree>
    <p:extLst>
      <p:ext uri="{BB962C8B-B14F-4D97-AF65-F5344CB8AC3E}">
        <p14:creationId xmlns:p14="http://schemas.microsoft.com/office/powerpoint/2010/main" val="38807673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D02BD6-8E95-4FAE-A7EC-90F2EB99531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CA24BA7-1052-4F30-B2A2-9D23710AD81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0F26FB8-3322-4931-8D7E-50CFDFECF21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D40A3F7-AB86-43EA-B13C-C931A0550790}"/>
              </a:ext>
            </a:extLst>
          </p:cNvPr>
          <p:cNvSpPr>
            <a:spLocks noGrp="1"/>
          </p:cNvSpPr>
          <p:nvPr>
            <p:ph type="dt" sz="half" idx="10"/>
          </p:nvPr>
        </p:nvSpPr>
        <p:spPr/>
        <p:txBody>
          <a:bodyPr/>
          <a:lstStyle/>
          <a:p>
            <a:fld id="{DB036A96-487A-4ECE-B561-CE4C6B59FA1B}" type="datetimeFigureOut">
              <a:rPr lang="en-US" smtClean="0"/>
              <a:t>3/26/2019</a:t>
            </a:fld>
            <a:endParaRPr lang="en-US"/>
          </a:p>
        </p:txBody>
      </p:sp>
      <p:sp>
        <p:nvSpPr>
          <p:cNvPr id="6" name="Footer Placeholder 5">
            <a:extLst>
              <a:ext uri="{FF2B5EF4-FFF2-40B4-BE49-F238E27FC236}">
                <a16:creationId xmlns:a16="http://schemas.microsoft.com/office/drawing/2014/main" id="{5C9B08FA-3CF4-4C08-9732-D79F4E9F14A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CD19F65-8FEA-4CCE-9E8D-5406A4E613FD}"/>
              </a:ext>
            </a:extLst>
          </p:cNvPr>
          <p:cNvSpPr>
            <a:spLocks noGrp="1"/>
          </p:cNvSpPr>
          <p:nvPr>
            <p:ph type="sldNum" sz="quarter" idx="12"/>
          </p:nvPr>
        </p:nvSpPr>
        <p:spPr/>
        <p:txBody>
          <a:bodyPr/>
          <a:lstStyle/>
          <a:p>
            <a:fld id="{F375B7A5-16D5-4D1C-9B48-C8F251D906EA}" type="slidenum">
              <a:rPr lang="en-US" smtClean="0"/>
              <a:t>‹#›</a:t>
            </a:fld>
            <a:endParaRPr lang="en-US"/>
          </a:p>
        </p:txBody>
      </p:sp>
    </p:spTree>
    <p:extLst>
      <p:ext uri="{BB962C8B-B14F-4D97-AF65-F5344CB8AC3E}">
        <p14:creationId xmlns:p14="http://schemas.microsoft.com/office/powerpoint/2010/main" val="25565401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416783A-0DAE-4921-840D-65721012542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9BFAEFA-E556-4129-9C6E-E0EAFAEDA0B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8BE5A4D-4B00-4321-9E4F-6DBD73731CF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B036A96-487A-4ECE-B561-CE4C6B59FA1B}" type="datetimeFigureOut">
              <a:rPr lang="en-US" smtClean="0"/>
              <a:t>3/26/2019</a:t>
            </a:fld>
            <a:endParaRPr lang="en-US"/>
          </a:p>
        </p:txBody>
      </p:sp>
      <p:sp>
        <p:nvSpPr>
          <p:cNvPr id="5" name="Footer Placeholder 4">
            <a:extLst>
              <a:ext uri="{FF2B5EF4-FFF2-40B4-BE49-F238E27FC236}">
                <a16:creationId xmlns:a16="http://schemas.microsoft.com/office/drawing/2014/main" id="{4352D36D-147D-4C5C-9469-4796FE37CB2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07452BD0-6994-41CD-A092-B7A4AA41EEE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75B7A5-16D5-4D1C-9B48-C8F251D906EA}" type="slidenum">
              <a:rPr lang="en-US" smtClean="0"/>
              <a:t>‹#›</a:t>
            </a:fld>
            <a:endParaRPr lang="en-US"/>
          </a:p>
        </p:txBody>
      </p:sp>
    </p:spTree>
    <p:extLst>
      <p:ext uri="{BB962C8B-B14F-4D97-AF65-F5344CB8AC3E}">
        <p14:creationId xmlns:p14="http://schemas.microsoft.com/office/powerpoint/2010/main" val="154247592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36F470-392F-49E0-B5B6-FD54F541B613}"/>
              </a:ext>
            </a:extLst>
          </p:cNvPr>
          <p:cNvSpPr>
            <a:spLocks noGrp="1"/>
          </p:cNvSpPr>
          <p:nvPr>
            <p:ph type="ctrTitle"/>
          </p:nvPr>
        </p:nvSpPr>
        <p:spPr/>
        <p:txBody>
          <a:bodyPr/>
          <a:lstStyle/>
          <a:p>
            <a:r>
              <a:rPr lang="en-US" dirty="0"/>
              <a:t>Global History:</a:t>
            </a:r>
            <a:br>
              <a:rPr lang="en-US" dirty="0"/>
            </a:br>
            <a:r>
              <a:rPr lang="en-US" dirty="0"/>
              <a:t> year # 2</a:t>
            </a:r>
          </a:p>
        </p:txBody>
      </p:sp>
      <p:sp>
        <p:nvSpPr>
          <p:cNvPr id="3" name="Subtitle 2">
            <a:extLst>
              <a:ext uri="{FF2B5EF4-FFF2-40B4-BE49-F238E27FC236}">
                <a16:creationId xmlns:a16="http://schemas.microsoft.com/office/drawing/2014/main" id="{E7E34C6C-831D-4F25-AA12-30D1742053DD}"/>
              </a:ext>
            </a:extLst>
          </p:cNvPr>
          <p:cNvSpPr>
            <a:spLocks noGrp="1"/>
          </p:cNvSpPr>
          <p:nvPr>
            <p:ph type="subTitle" idx="1"/>
          </p:nvPr>
        </p:nvSpPr>
        <p:spPr/>
        <p:txBody>
          <a:bodyPr/>
          <a:lstStyle/>
          <a:p>
            <a:r>
              <a:rPr lang="en-US" dirty="0"/>
              <a:t>Sample</a:t>
            </a:r>
          </a:p>
        </p:txBody>
      </p:sp>
    </p:spTree>
    <p:extLst>
      <p:ext uri="{BB962C8B-B14F-4D97-AF65-F5344CB8AC3E}">
        <p14:creationId xmlns:p14="http://schemas.microsoft.com/office/powerpoint/2010/main" val="26450191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The invention of the Printing Press</a:t>
            </a:r>
            <a:endParaRPr lang="en-US" dirty="0"/>
          </a:p>
        </p:txBody>
      </p:sp>
      <p:sp>
        <p:nvSpPr>
          <p:cNvPr id="3" name="Content Placeholder 2"/>
          <p:cNvSpPr>
            <a:spLocks noGrp="1"/>
          </p:cNvSpPr>
          <p:nvPr>
            <p:ph idx="1"/>
          </p:nvPr>
        </p:nvSpPr>
        <p:spPr/>
        <p:txBody>
          <a:bodyPr/>
          <a:lstStyle/>
          <a:p>
            <a:r>
              <a:rPr lang="en-US" dirty="0"/>
              <a:t>Another important change that came about during the 1400’s is the invention of the printing press by the German inventor </a:t>
            </a:r>
            <a:r>
              <a:rPr lang="en-US" b="1" dirty="0"/>
              <a:t>Johan Gutenberg </a:t>
            </a:r>
            <a:r>
              <a:rPr lang="en-US" dirty="0"/>
              <a:t>in the 1400s. </a:t>
            </a:r>
          </a:p>
          <a:p>
            <a:r>
              <a:rPr lang="en-US" dirty="0"/>
              <a:t>The printing press revolutionized the world by making books more readily available and cheaper, which led to an increased literacy (the ability to read) among the populace of Europe.</a:t>
            </a:r>
          </a:p>
          <a:p>
            <a:endParaRPr lang="en-US" dirty="0"/>
          </a:p>
        </p:txBody>
      </p:sp>
    </p:spTree>
    <p:extLst>
      <p:ext uri="{BB962C8B-B14F-4D97-AF65-F5344CB8AC3E}">
        <p14:creationId xmlns:p14="http://schemas.microsoft.com/office/powerpoint/2010/main" val="20047120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8B788D-5043-4935-81B9-FB724E301472}"/>
              </a:ext>
            </a:extLst>
          </p:cNvPr>
          <p:cNvSpPr>
            <a:spLocks noGrp="1"/>
          </p:cNvSpPr>
          <p:nvPr>
            <p:ph type="title"/>
          </p:nvPr>
        </p:nvSpPr>
        <p:spPr/>
        <p:txBody>
          <a:bodyPr>
            <a:normAutofit fontScale="90000"/>
          </a:bodyPr>
          <a:lstStyle/>
          <a:p>
            <a:r>
              <a:rPr lang="en-US" dirty="0"/>
              <a:t>The </a:t>
            </a:r>
            <a:r>
              <a:rPr lang="en-US" i="1" dirty="0"/>
              <a:t>Gutenberg Bible</a:t>
            </a:r>
            <a:r>
              <a:rPr lang="en-US" dirty="0"/>
              <a:t>, the first book printed by Johannes Guttenberg. This edition can be found in the Library of Congress, Washington, D.C.</a:t>
            </a:r>
          </a:p>
        </p:txBody>
      </p:sp>
      <p:pic>
        <p:nvPicPr>
          <p:cNvPr id="5" name="Content Placeholder 4">
            <a:extLst>
              <a:ext uri="{FF2B5EF4-FFF2-40B4-BE49-F238E27FC236}">
                <a16:creationId xmlns:a16="http://schemas.microsoft.com/office/drawing/2014/main" id="{2AD22FF2-AAC6-4D49-906C-41F855190BBF}"/>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2876010" y="1825625"/>
            <a:ext cx="6439980" cy="4351338"/>
          </a:xfrm>
        </p:spPr>
      </p:pic>
    </p:spTree>
    <p:extLst>
      <p:ext uri="{BB962C8B-B14F-4D97-AF65-F5344CB8AC3E}">
        <p14:creationId xmlns:p14="http://schemas.microsoft.com/office/powerpoint/2010/main" val="39673685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effect of the printing press on Judaism </a:t>
            </a:r>
          </a:p>
        </p:txBody>
      </p:sp>
      <p:sp>
        <p:nvSpPr>
          <p:cNvPr id="3" name="Content Placeholder 2"/>
          <p:cNvSpPr>
            <a:spLocks noGrp="1"/>
          </p:cNvSpPr>
          <p:nvPr>
            <p:ph idx="1"/>
          </p:nvPr>
        </p:nvSpPr>
        <p:spPr/>
        <p:txBody>
          <a:bodyPr>
            <a:normAutofit lnSpcReduction="10000"/>
          </a:bodyPr>
          <a:lstStyle/>
          <a:p>
            <a:r>
              <a:rPr lang="en-US" dirty="0"/>
              <a:t>The effects were many, and mostly positive. Before the invention of the printing press, </a:t>
            </a:r>
            <a:r>
              <a:rPr lang="en-US" dirty="0" err="1"/>
              <a:t>seforim</a:t>
            </a:r>
            <a:r>
              <a:rPr lang="en-US" dirty="0"/>
              <a:t> were hand written manuscripts and thus quite limited. </a:t>
            </a:r>
          </a:p>
          <a:p>
            <a:r>
              <a:rPr lang="en-US" dirty="0"/>
              <a:t>It was a painstakingly long drawn-out process to write a </a:t>
            </a:r>
            <a:r>
              <a:rPr lang="en-US" dirty="0" err="1"/>
              <a:t>sefer</a:t>
            </a:r>
            <a:r>
              <a:rPr lang="en-US" dirty="0"/>
              <a:t> and copy it. Thus </a:t>
            </a:r>
            <a:r>
              <a:rPr lang="en-US" dirty="0" err="1"/>
              <a:t>seforim</a:t>
            </a:r>
            <a:r>
              <a:rPr lang="en-US" dirty="0"/>
              <a:t> were very rare and very hard to come by.</a:t>
            </a:r>
          </a:p>
          <a:p>
            <a:r>
              <a:rPr lang="en-US" dirty="0"/>
              <a:t>After the invention of the </a:t>
            </a:r>
            <a:r>
              <a:rPr lang="en-US" dirty="0" err="1"/>
              <a:t>priniting</a:t>
            </a:r>
            <a:r>
              <a:rPr lang="en-US" dirty="0"/>
              <a:t> press, </a:t>
            </a:r>
            <a:r>
              <a:rPr lang="en-US" dirty="0" err="1"/>
              <a:t>seforim</a:t>
            </a:r>
            <a:r>
              <a:rPr lang="en-US" dirty="0"/>
              <a:t> were much more available than they once were making them more accessible and cheaper. </a:t>
            </a:r>
          </a:p>
          <a:p>
            <a:r>
              <a:rPr lang="en-US" dirty="0"/>
              <a:t>This historical event began a process of general enlightenment and could be seen as a major step in preparing for the arrival of </a:t>
            </a:r>
            <a:r>
              <a:rPr lang="en-US" dirty="0" err="1"/>
              <a:t>Moshiach</a:t>
            </a:r>
            <a:r>
              <a:rPr lang="en-US" dirty="0"/>
              <a:t> as Torah knowledge has increased due to it. </a:t>
            </a:r>
          </a:p>
        </p:txBody>
      </p:sp>
    </p:spTree>
    <p:extLst>
      <p:ext uri="{BB962C8B-B14F-4D97-AF65-F5344CB8AC3E}">
        <p14:creationId xmlns:p14="http://schemas.microsoft.com/office/powerpoint/2010/main" val="38204955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1A0CD6-74D1-48AD-97BF-D40BA89762BA}"/>
              </a:ext>
            </a:extLst>
          </p:cNvPr>
          <p:cNvSpPr>
            <a:spLocks noGrp="1"/>
          </p:cNvSpPr>
          <p:nvPr>
            <p:ph type="title"/>
          </p:nvPr>
        </p:nvSpPr>
        <p:spPr/>
        <p:txBody>
          <a:bodyPr/>
          <a:lstStyle/>
          <a:p>
            <a:r>
              <a:rPr lang="en-US" dirty="0"/>
              <a:t>The introduction of </a:t>
            </a:r>
            <a:r>
              <a:rPr lang="en-US" dirty="0" err="1"/>
              <a:t>perakim</a:t>
            </a:r>
            <a:r>
              <a:rPr lang="en-US" dirty="0"/>
              <a:t> into the Torah</a:t>
            </a:r>
          </a:p>
        </p:txBody>
      </p:sp>
      <p:sp>
        <p:nvSpPr>
          <p:cNvPr id="3" name="Content Placeholder 2">
            <a:extLst>
              <a:ext uri="{FF2B5EF4-FFF2-40B4-BE49-F238E27FC236}">
                <a16:creationId xmlns:a16="http://schemas.microsoft.com/office/drawing/2014/main" id="{6A2D9957-790B-4BA8-BA58-658AB5191648}"/>
              </a:ext>
            </a:extLst>
          </p:cNvPr>
          <p:cNvSpPr>
            <a:spLocks noGrp="1"/>
          </p:cNvSpPr>
          <p:nvPr>
            <p:ph idx="1"/>
          </p:nvPr>
        </p:nvSpPr>
        <p:spPr/>
        <p:txBody>
          <a:bodyPr/>
          <a:lstStyle/>
          <a:p>
            <a:r>
              <a:rPr lang="en-US" dirty="0"/>
              <a:t>Before the invention of the printing press, the Torah was divided by </a:t>
            </a:r>
            <a:r>
              <a:rPr lang="en-US" dirty="0" err="1"/>
              <a:t>parshiyos</a:t>
            </a:r>
            <a:r>
              <a:rPr lang="en-US" dirty="0"/>
              <a:t>, </a:t>
            </a:r>
            <a:r>
              <a:rPr lang="en-US" dirty="0" err="1"/>
              <a:t>setumos</a:t>
            </a:r>
            <a:r>
              <a:rPr lang="en-US" dirty="0"/>
              <a:t> and </a:t>
            </a:r>
            <a:r>
              <a:rPr lang="en-US" dirty="0" err="1"/>
              <a:t>pesukos</a:t>
            </a:r>
            <a:r>
              <a:rPr lang="en-US" dirty="0"/>
              <a:t>.</a:t>
            </a:r>
          </a:p>
          <a:p>
            <a:r>
              <a:rPr lang="en-US" dirty="0"/>
              <a:t>However a non-Jewish printer by the name of Daniel Bromberg, a printer in the early days of printing, printed a Torah and added his own </a:t>
            </a:r>
            <a:r>
              <a:rPr lang="en-US" dirty="0" err="1"/>
              <a:t>perakim</a:t>
            </a:r>
            <a:r>
              <a:rPr lang="en-US" dirty="0"/>
              <a:t> and </a:t>
            </a:r>
            <a:r>
              <a:rPr lang="en-US" dirty="0" err="1"/>
              <a:t>pesukim</a:t>
            </a:r>
            <a:r>
              <a:rPr lang="en-US" dirty="0"/>
              <a:t> numbers to the </a:t>
            </a:r>
            <a:r>
              <a:rPr lang="en-US" dirty="0" err="1"/>
              <a:t>perakim</a:t>
            </a:r>
            <a:r>
              <a:rPr lang="en-US" dirty="0"/>
              <a:t>.</a:t>
            </a:r>
          </a:p>
          <a:p>
            <a:r>
              <a:rPr lang="en-US" dirty="0"/>
              <a:t>We still keep that system today, not because it has any </a:t>
            </a:r>
            <a:r>
              <a:rPr lang="en-US" dirty="0" err="1"/>
              <a:t>kedusha</a:t>
            </a:r>
            <a:r>
              <a:rPr lang="en-US" dirty="0"/>
              <a:t> but simply because if we were to try and remove it or change it, it would create a great amount of chaos in trying to find anything in the Torah. </a:t>
            </a:r>
          </a:p>
        </p:txBody>
      </p:sp>
    </p:spTree>
    <p:extLst>
      <p:ext uri="{BB962C8B-B14F-4D97-AF65-F5344CB8AC3E}">
        <p14:creationId xmlns:p14="http://schemas.microsoft.com/office/powerpoint/2010/main" val="19538322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D71B00-B8FF-4D28-9579-0683FA937FF8}"/>
              </a:ext>
            </a:extLst>
          </p:cNvPr>
          <p:cNvSpPr>
            <a:spLocks noGrp="1"/>
          </p:cNvSpPr>
          <p:nvPr>
            <p:ph type="title"/>
          </p:nvPr>
        </p:nvSpPr>
        <p:spPr>
          <a:xfrm>
            <a:off x="838200" y="365125"/>
            <a:ext cx="3644900" cy="6213475"/>
          </a:xfrm>
        </p:spPr>
        <p:txBody>
          <a:bodyPr/>
          <a:lstStyle/>
          <a:p>
            <a:r>
              <a:rPr lang="en-US" dirty="0"/>
              <a:t>An early edition of the Talmud 2d edition; printed by Daniel </a:t>
            </a:r>
            <a:r>
              <a:rPr lang="en-US" dirty="0" err="1"/>
              <a:t>Bomberg</a:t>
            </a:r>
            <a:r>
              <a:rPr lang="en-US" dirty="0"/>
              <a:t>, in Venice.</a:t>
            </a:r>
          </a:p>
        </p:txBody>
      </p:sp>
      <p:pic>
        <p:nvPicPr>
          <p:cNvPr id="7" name="Content Placeholder 6">
            <a:extLst>
              <a:ext uri="{FF2B5EF4-FFF2-40B4-BE49-F238E27FC236}">
                <a16:creationId xmlns:a16="http://schemas.microsoft.com/office/drawing/2014/main" id="{78E46231-AEC8-49C0-8FC4-A5959AFBA3EC}"/>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007100" y="0"/>
            <a:ext cx="4546600" cy="6728968"/>
          </a:xfrm>
        </p:spPr>
      </p:pic>
    </p:spTree>
    <p:extLst>
      <p:ext uri="{BB962C8B-B14F-4D97-AF65-F5344CB8AC3E}">
        <p14:creationId xmlns:p14="http://schemas.microsoft.com/office/powerpoint/2010/main" val="13570028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The printing press also brought about a famous controversy regarding halacha and intellectual property</a:t>
            </a:r>
          </a:p>
        </p:txBody>
      </p:sp>
      <p:sp>
        <p:nvSpPr>
          <p:cNvPr id="3" name="Content Placeholder 2"/>
          <p:cNvSpPr>
            <a:spLocks noGrp="1"/>
          </p:cNvSpPr>
          <p:nvPr>
            <p:ph idx="1"/>
          </p:nvPr>
        </p:nvSpPr>
        <p:spPr/>
        <p:txBody>
          <a:bodyPr/>
          <a:lstStyle/>
          <a:p>
            <a:r>
              <a:rPr lang="en-US" dirty="0"/>
              <a:t>Additionally a big turmoil came about because of the invention of the printing press.</a:t>
            </a:r>
          </a:p>
          <a:p>
            <a:r>
              <a:rPr lang="en-US" dirty="0"/>
              <a:t>The </a:t>
            </a:r>
            <a:r>
              <a:rPr lang="en-US" dirty="0" err="1"/>
              <a:t>Mahara”m</a:t>
            </a:r>
            <a:r>
              <a:rPr lang="en-US" dirty="0"/>
              <a:t> </a:t>
            </a:r>
            <a:r>
              <a:rPr lang="en-US" dirty="0" err="1"/>
              <a:t>Mipadua</a:t>
            </a:r>
            <a:r>
              <a:rPr lang="en-US" dirty="0"/>
              <a:t>, a </a:t>
            </a:r>
            <a:r>
              <a:rPr lang="en-US" dirty="0" err="1"/>
              <a:t>gadol</a:t>
            </a:r>
            <a:r>
              <a:rPr lang="en-US" dirty="0"/>
              <a:t> during that period, banned anyone from using a certain printing of the </a:t>
            </a:r>
            <a:r>
              <a:rPr lang="en-US" dirty="0" err="1"/>
              <a:t>Ramba”m</a:t>
            </a:r>
            <a:r>
              <a:rPr lang="en-US" dirty="0"/>
              <a:t> with his glosses on the side that was printed without his permission. </a:t>
            </a:r>
          </a:p>
          <a:p>
            <a:r>
              <a:rPr lang="en-US" dirty="0"/>
              <a:t>The </a:t>
            </a:r>
            <a:r>
              <a:rPr lang="en-US" dirty="0" err="1"/>
              <a:t>Mahar”m</a:t>
            </a:r>
            <a:r>
              <a:rPr lang="en-US" dirty="0"/>
              <a:t> wrote a famous letter to the </a:t>
            </a:r>
            <a:r>
              <a:rPr lang="en-US" dirty="0" err="1"/>
              <a:t>Ram”a</a:t>
            </a:r>
            <a:r>
              <a:rPr lang="en-US" dirty="0"/>
              <a:t> who lived at the time asking him to put the </a:t>
            </a:r>
            <a:r>
              <a:rPr lang="en-US" dirty="0" err="1"/>
              <a:t>sefer</a:t>
            </a:r>
            <a:r>
              <a:rPr lang="en-US" dirty="0"/>
              <a:t> in </a:t>
            </a:r>
            <a:r>
              <a:rPr lang="en-US" dirty="0" err="1"/>
              <a:t>Cherem</a:t>
            </a:r>
            <a:r>
              <a:rPr lang="en-US" dirty="0"/>
              <a:t> since it was </a:t>
            </a:r>
            <a:r>
              <a:rPr lang="en-US" dirty="0" err="1"/>
              <a:t>hasagas</a:t>
            </a:r>
            <a:r>
              <a:rPr lang="en-US" dirty="0"/>
              <a:t> </a:t>
            </a:r>
            <a:r>
              <a:rPr lang="en-US" dirty="0" err="1"/>
              <a:t>gevul</a:t>
            </a:r>
            <a:r>
              <a:rPr lang="en-US" dirty="0"/>
              <a:t>. </a:t>
            </a:r>
          </a:p>
          <a:p>
            <a:r>
              <a:rPr lang="en-US" dirty="0"/>
              <a:t>This case has been used by many future </a:t>
            </a:r>
            <a:r>
              <a:rPr lang="en-US" dirty="0" err="1"/>
              <a:t>poskim</a:t>
            </a:r>
            <a:r>
              <a:rPr lang="en-US" dirty="0"/>
              <a:t> when deciding on cases of intellectual property rights.</a:t>
            </a:r>
          </a:p>
        </p:txBody>
      </p:sp>
    </p:spTree>
    <p:extLst>
      <p:ext uri="{BB962C8B-B14F-4D97-AF65-F5344CB8AC3E}">
        <p14:creationId xmlns:p14="http://schemas.microsoft.com/office/powerpoint/2010/main" val="4087803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The invention of the printing press also provided much halachic discussion regarding the </a:t>
            </a:r>
            <a:r>
              <a:rPr lang="en-US" dirty="0" err="1"/>
              <a:t>kedusha</a:t>
            </a:r>
            <a:r>
              <a:rPr lang="en-US" dirty="0"/>
              <a:t> of the printed </a:t>
            </a:r>
            <a:r>
              <a:rPr lang="en-US" dirty="0" err="1"/>
              <a:t>sefer</a:t>
            </a:r>
            <a:r>
              <a:rPr lang="en-US" dirty="0"/>
              <a:t>. </a:t>
            </a:r>
          </a:p>
        </p:txBody>
      </p:sp>
      <p:sp>
        <p:nvSpPr>
          <p:cNvPr id="3" name="Content Placeholder 2"/>
          <p:cNvSpPr>
            <a:spLocks noGrp="1"/>
          </p:cNvSpPr>
          <p:nvPr>
            <p:ph idx="1"/>
          </p:nvPr>
        </p:nvSpPr>
        <p:spPr/>
        <p:txBody>
          <a:bodyPr>
            <a:normAutofit lnSpcReduction="10000"/>
          </a:bodyPr>
          <a:lstStyle/>
          <a:p>
            <a:r>
              <a:rPr lang="en-US" dirty="0"/>
              <a:t>Ever since the printing press was invented, </a:t>
            </a:r>
            <a:r>
              <a:rPr lang="en-US" dirty="0" err="1"/>
              <a:t>Poskim</a:t>
            </a:r>
            <a:r>
              <a:rPr lang="en-US" dirty="0"/>
              <a:t> have had to grapple with the halachic status of the printed word. (See the </a:t>
            </a:r>
            <a:r>
              <a:rPr lang="en-US" dirty="0" err="1"/>
              <a:t>Pischai</a:t>
            </a:r>
            <a:r>
              <a:rPr lang="en-US" dirty="0"/>
              <a:t> teshuva in </a:t>
            </a:r>
            <a:r>
              <a:rPr lang="en-US" dirty="0" err="1"/>
              <a:t>Hilchos</a:t>
            </a:r>
            <a:r>
              <a:rPr lang="en-US" dirty="0"/>
              <a:t> </a:t>
            </a:r>
            <a:r>
              <a:rPr lang="en-US" dirty="0" err="1"/>
              <a:t>sefer</a:t>
            </a:r>
            <a:r>
              <a:rPr lang="en-US" dirty="0"/>
              <a:t> Torah (271:20) and the MB (40:3) who discuss this topic and the </a:t>
            </a:r>
            <a:r>
              <a:rPr lang="en-US" dirty="0" err="1"/>
              <a:t>pischai</a:t>
            </a:r>
            <a:r>
              <a:rPr lang="en-US" dirty="0"/>
              <a:t> Teshuva in even </a:t>
            </a:r>
            <a:r>
              <a:rPr lang="en-US" dirty="0" err="1"/>
              <a:t>ezer</a:t>
            </a:r>
            <a:r>
              <a:rPr lang="en-US" dirty="0"/>
              <a:t> regarding about a get typed out if it is good.)</a:t>
            </a:r>
          </a:p>
          <a:p>
            <a:r>
              <a:rPr lang="en-US" dirty="0"/>
              <a:t> There are opinions that hold that that </a:t>
            </a:r>
            <a:r>
              <a:rPr lang="en-US" dirty="0" err="1"/>
              <a:t>seforim</a:t>
            </a:r>
            <a:r>
              <a:rPr lang="en-US" dirty="0"/>
              <a:t> that are published do not have </a:t>
            </a:r>
            <a:r>
              <a:rPr lang="en-US" dirty="0" err="1"/>
              <a:t>kedushas</a:t>
            </a:r>
            <a:r>
              <a:rPr lang="en-US" dirty="0"/>
              <a:t> </a:t>
            </a:r>
            <a:r>
              <a:rPr lang="en-US" dirty="0" err="1"/>
              <a:t>seforim</a:t>
            </a:r>
            <a:r>
              <a:rPr lang="en-US" dirty="0"/>
              <a:t>! </a:t>
            </a:r>
          </a:p>
          <a:p>
            <a:r>
              <a:rPr lang="en-US" dirty="0"/>
              <a:t>The general accepted approach is that while it doesn’t in some cases rise to the same </a:t>
            </a:r>
            <a:r>
              <a:rPr lang="en-US" dirty="0" err="1"/>
              <a:t>kedusha</a:t>
            </a:r>
            <a:r>
              <a:rPr lang="en-US" dirty="0"/>
              <a:t> as a </a:t>
            </a:r>
            <a:r>
              <a:rPr lang="en-US" dirty="0" err="1"/>
              <a:t>sefer</a:t>
            </a:r>
            <a:r>
              <a:rPr lang="en-US" dirty="0"/>
              <a:t> Torah, the printed word has some degree of </a:t>
            </a:r>
            <a:r>
              <a:rPr lang="en-US" dirty="0" err="1"/>
              <a:t>keduash</a:t>
            </a:r>
            <a:r>
              <a:rPr lang="en-US" dirty="0"/>
              <a:t> and one may not use it or dispose of it in a degrading manner.</a:t>
            </a:r>
          </a:p>
        </p:txBody>
      </p:sp>
    </p:spTree>
    <p:extLst>
      <p:ext uri="{BB962C8B-B14F-4D97-AF65-F5344CB8AC3E}">
        <p14:creationId xmlns:p14="http://schemas.microsoft.com/office/powerpoint/2010/main" val="213091547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45</TotalTime>
  <Words>813</Words>
  <Application>Microsoft Office PowerPoint</Application>
  <PresentationFormat>Widescreen</PresentationFormat>
  <Paragraphs>33</Paragraphs>
  <Slides>8</Slides>
  <Notes>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Calibri Light</vt:lpstr>
      <vt:lpstr>Office Theme</vt:lpstr>
      <vt:lpstr>Global History:  year # 2</vt:lpstr>
      <vt:lpstr>The invention of the Printing Press</vt:lpstr>
      <vt:lpstr>The Gutenberg Bible, the first book printed by Johannes Guttenberg. This edition can be found in the Library of Congress, Washington, D.C.</vt:lpstr>
      <vt:lpstr>The effect of the printing press on Judaism </vt:lpstr>
      <vt:lpstr>The introduction of perakim into the Torah</vt:lpstr>
      <vt:lpstr>An early edition of the Talmud 2d edition; printed by Daniel Bomberg, in Venice.</vt:lpstr>
      <vt:lpstr>The printing press also brought about a famous controversy regarding halacha and intellectual property</vt:lpstr>
      <vt:lpstr>The invention of the printing press also provided much halachic discussion regarding the kedusha of the printed sefer.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Global History:  year # 2</dc:title>
  <dc:creator>mbrodys</dc:creator>
  <cp:lastModifiedBy>mbrodys</cp:lastModifiedBy>
  <cp:revision>5</cp:revision>
  <dcterms:created xsi:type="dcterms:W3CDTF">2019-03-26T18:32:00Z</dcterms:created>
  <dcterms:modified xsi:type="dcterms:W3CDTF">2019-03-26T19:17:17Z</dcterms:modified>
</cp:coreProperties>
</file>