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65" r:id="rId2"/>
    <p:sldId id="366" r:id="rId3"/>
    <p:sldId id="367" r:id="rId4"/>
    <p:sldId id="368" r:id="rId5"/>
    <p:sldId id="369" r:id="rId6"/>
    <p:sldId id="370" r:id="rId7"/>
    <p:sldId id="371" r:id="rId8"/>
    <p:sldId id="372" r:id="rId9"/>
    <p:sldId id="373" r:id="rId10"/>
    <p:sldId id="375" r:id="rId11"/>
    <p:sldId id="374" r:id="rId12"/>
    <p:sldId id="3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0E116-CA52-4A7D-998B-E0653896AA96}" type="datetimeFigureOut">
              <a:rPr lang="en-US" smtClean="0"/>
              <a:t>3/22/2019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1F696-4468-4682-958C-419C9A1C08E2}" type="slidenum">
              <a:rPr lang="en-US" smtClean="0"/>
              <a:t>‹#›</a:t>
            </a:fld>
            <a:endParaRPr lang="en-US"/>
          </a:p>
        </p:txBody>
      </p:sp>
    </p:spTree>
    <p:extLst>
      <p:ext uri="{BB962C8B-B14F-4D97-AF65-F5344CB8AC3E}">
        <p14:creationId xmlns:p14="http://schemas.microsoft.com/office/powerpoint/2010/main" val="163422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also no </a:t>
            </a:r>
            <a:r>
              <a:rPr lang="en-US" dirty="0" err="1"/>
              <a:t>contraditcion</a:t>
            </a:r>
            <a:r>
              <a:rPr lang="en-US" dirty="0"/>
              <a:t> with the above mentioned Ibn Ezra since the current culture of India was a new </a:t>
            </a:r>
            <a:r>
              <a:rPr lang="en-US" dirty="0" err="1"/>
              <a:t>Arayn</a:t>
            </a:r>
            <a:r>
              <a:rPr lang="en-US" dirty="0"/>
              <a:t> culture that formed only in the last 4000 years.</a:t>
            </a:r>
          </a:p>
          <a:p>
            <a:endParaRPr lang="en-US" dirty="0"/>
          </a:p>
        </p:txBody>
      </p:sp>
      <p:sp>
        <p:nvSpPr>
          <p:cNvPr id="4" name="Slide Number Placeholder 3"/>
          <p:cNvSpPr>
            <a:spLocks noGrp="1"/>
          </p:cNvSpPr>
          <p:nvPr>
            <p:ph type="sldNum" sz="quarter" idx="10"/>
          </p:nvPr>
        </p:nvSpPr>
        <p:spPr/>
        <p:txBody>
          <a:bodyPr/>
          <a:lstStyle/>
          <a:p>
            <a:fld id="{05EE74D8-C6DA-4324-A85A-A6AFEB117DB8}" type="slidenum">
              <a:rPr lang="en-US" smtClean="0"/>
              <a:t>6</a:t>
            </a:fld>
            <a:endParaRPr lang="en-US"/>
          </a:p>
        </p:txBody>
      </p:sp>
    </p:spTree>
    <p:extLst>
      <p:ext uri="{BB962C8B-B14F-4D97-AF65-F5344CB8AC3E}">
        <p14:creationId xmlns:p14="http://schemas.microsoft.com/office/powerpoint/2010/main" val="201643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B495-0B34-439F-866A-E9BC145EFD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1735DA-7A26-473F-831E-FBDEA94BA3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388C61-125C-442E-A970-B55F5835AFAF}"/>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5" name="Footer Placeholder 4">
            <a:extLst>
              <a:ext uri="{FF2B5EF4-FFF2-40B4-BE49-F238E27FC236}">
                <a16:creationId xmlns:a16="http://schemas.microsoft.com/office/drawing/2014/main" id="{503E92BB-0F51-46DE-9604-4A0B35C39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D74A4-8549-4C60-A376-D3912D063596}"/>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252960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35DE-747D-40CB-800C-221AB89883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01BF2E-7852-4872-AADA-D3756289C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B9A09-029F-41F3-935C-B3019824A6BE}"/>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5" name="Footer Placeholder 4">
            <a:extLst>
              <a:ext uri="{FF2B5EF4-FFF2-40B4-BE49-F238E27FC236}">
                <a16:creationId xmlns:a16="http://schemas.microsoft.com/office/drawing/2014/main" id="{5BAC6AB0-7996-4A3C-92BB-493646F5B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FBD39-0450-40C0-B180-FFC598254DE8}"/>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58954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76A374-8150-47BC-BE29-D173E33020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EF9A52-8389-4048-8F5C-B5C4820F01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B5237-3EBC-4A51-8957-EEA5EA045C0E}"/>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5" name="Footer Placeholder 4">
            <a:extLst>
              <a:ext uri="{FF2B5EF4-FFF2-40B4-BE49-F238E27FC236}">
                <a16:creationId xmlns:a16="http://schemas.microsoft.com/office/drawing/2014/main" id="{FB97C882-C2E9-4A48-A61C-6235C811C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5E139-9347-46E6-A44D-BE808C3AA667}"/>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406653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21A2-4A20-40D9-976E-8877409AEE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F5F2A-54CF-47E6-916D-5DA40AB86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6EDDF-07A2-4461-AE15-908CC2821A0B}"/>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5" name="Footer Placeholder 4">
            <a:extLst>
              <a:ext uri="{FF2B5EF4-FFF2-40B4-BE49-F238E27FC236}">
                <a16:creationId xmlns:a16="http://schemas.microsoft.com/office/drawing/2014/main" id="{404F2BAE-D20D-489D-8348-CD5E683BF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52539-F8D4-4F81-A936-0EC10A6FD354}"/>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240267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138B-C395-4D93-A751-D16C9C88B6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094EA-AE02-4474-B32F-8A9DD2AA66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C7FDFF-A552-4569-A9E5-39230BB7F81C}"/>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5" name="Footer Placeholder 4">
            <a:extLst>
              <a:ext uri="{FF2B5EF4-FFF2-40B4-BE49-F238E27FC236}">
                <a16:creationId xmlns:a16="http://schemas.microsoft.com/office/drawing/2014/main" id="{69D35D14-4235-4553-9193-ED4B3B08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2D732-7EB9-4C42-BE99-B9695A05E59A}"/>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361512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8637-7289-4BD3-8BAB-992F9AE9A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4C3BCB-4692-4E59-9FCA-DF094C05BD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6BB24C-160B-40A2-8FB7-2B94C7274D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6F329-F32B-489B-BB7B-98F01C1FB72D}"/>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6" name="Footer Placeholder 5">
            <a:extLst>
              <a:ext uri="{FF2B5EF4-FFF2-40B4-BE49-F238E27FC236}">
                <a16:creationId xmlns:a16="http://schemas.microsoft.com/office/drawing/2014/main" id="{932EB075-77E0-44E5-A751-E9A1A75AD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D8A39-739C-4FCC-BF32-0D57950BB51B}"/>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422845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FC6F-F957-45CB-9A42-93A207ED70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F2F8AF-F962-47EB-B17F-3CB3C4353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4F899D-F098-408D-8436-D1FFC23D8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DED3A3-F157-4238-BF3F-EA3D256403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C010E-9C48-470B-8452-471FE91259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F5AC99-F479-4FEC-B637-F742A51341D2}"/>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8" name="Footer Placeholder 7">
            <a:extLst>
              <a:ext uri="{FF2B5EF4-FFF2-40B4-BE49-F238E27FC236}">
                <a16:creationId xmlns:a16="http://schemas.microsoft.com/office/drawing/2014/main" id="{33B03FE6-95CE-4A5E-B45D-567F62BB9F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461450-CE14-4F61-A005-CEB75DDC3845}"/>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413235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0851-1B9E-44B2-9DFF-1EEF05D24A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6852E7-0C30-477C-9E2B-2BF0356ADC42}"/>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4" name="Footer Placeholder 3">
            <a:extLst>
              <a:ext uri="{FF2B5EF4-FFF2-40B4-BE49-F238E27FC236}">
                <a16:creationId xmlns:a16="http://schemas.microsoft.com/office/drawing/2014/main" id="{2514FCDA-6336-4235-A184-FB2EF9A17B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97AB59-E4E6-48A3-9BBE-E76A09A30C36}"/>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102843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48F688-5E09-46B9-A3CC-75E2A48ADFFF}"/>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3" name="Footer Placeholder 2">
            <a:extLst>
              <a:ext uri="{FF2B5EF4-FFF2-40B4-BE49-F238E27FC236}">
                <a16:creationId xmlns:a16="http://schemas.microsoft.com/office/drawing/2014/main" id="{42ECCCAE-5F6C-4899-ADBA-2576E37D20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E29090-1456-40EA-9B06-D6605A00472F}"/>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426507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6E81-1731-4792-B3DA-8FAEC8686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0A5020-6348-4491-B5F7-A987F6D3C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F0375A-0864-43B5-ADBB-FA143BD21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09ABA-4AB2-40A3-80F0-561EF3B22B70}"/>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6" name="Footer Placeholder 5">
            <a:extLst>
              <a:ext uri="{FF2B5EF4-FFF2-40B4-BE49-F238E27FC236}">
                <a16:creationId xmlns:a16="http://schemas.microsoft.com/office/drawing/2014/main" id="{B8FCA7CE-A31D-47DA-A1E4-CC2225622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0A142-0D4C-485C-B76C-E5B4FF3E4471}"/>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247191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620B-449E-4FC7-959F-403AAE284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AADB97-1B30-4826-8B71-6F712F105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ECF537-E748-496C-84D1-16D7715EC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6A6C7-49AA-4CCB-9DF5-A5ACAF717962}"/>
              </a:ext>
            </a:extLst>
          </p:cNvPr>
          <p:cNvSpPr>
            <a:spLocks noGrp="1"/>
          </p:cNvSpPr>
          <p:nvPr>
            <p:ph type="dt" sz="half" idx="10"/>
          </p:nvPr>
        </p:nvSpPr>
        <p:spPr/>
        <p:txBody>
          <a:bodyPr/>
          <a:lstStyle/>
          <a:p>
            <a:fld id="{40056B56-1170-47B2-8269-168E535C23A5}" type="datetimeFigureOut">
              <a:rPr lang="en-US" smtClean="0"/>
              <a:t>3/22/2019</a:t>
            </a:fld>
            <a:endParaRPr lang="en-US"/>
          </a:p>
        </p:txBody>
      </p:sp>
      <p:sp>
        <p:nvSpPr>
          <p:cNvPr id="6" name="Footer Placeholder 5">
            <a:extLst>
              <a:ext uri="{FF2B5EF4-FFF2-40B4-BE49-F238E27FC236}">
                <a16:creationId xmlns:a16="http://schemas.microsoft.com/office/drawing/2014/main" id="{FE39B3CE-EB5A-4D38-BF6E-10A8FA7F2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5CA30-78CB-4641-B310-04F145D765BA}"/>
              </a:ext>
            </a:extLst>
          </p:cNvPr>
          <p:cNvSpPr>
            <a:spLocks noGrp="1"/>
          </p:cNvSpPr>
          <p:nvPr>
            <p:ph type="sldNum" sz="quarter" idx="12"/>
          </p:nvPr>
        </p:nvSpPr>
        <p:spPr/>
        <p:txBody>
          <a:bodyPr/>
          <a:lstStyle/>
          <a:p>
            <a:fld id="{4C5DC4FE-9CC8-4766-A7A4-56FACBBBE9C0}" type="slidenum">
              <a:rPr lang="en-US" smtClean="0"/>
              <a:t>‹#›</a:t>
            </a:fld>
            <a:endParaRPr lang="en-US"/>
          </a:p>
        </p:txBody>
      </p:sp>
    </p:spTree>
    <p:extLst>
      <p:ext uri="{BB962C8B-B14F-4D97-AF65-F5344CB8AC3E}">
        <p14:creationId xmlns:p14="http://schemas.microsoft.com/office/powerpoint/2010/main" val="304229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3349D-9DD6-4F2B-8DF9-671749ACC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0E6F36-299A-4CDA-A191-084A051CA0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E3723-9994-4D94-9457-875E2764E1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56B56-1170-47B2-8269-168E535C23A5}" type="datetimeFigureOut">
              <a:rPr lang="en-US" smtClean="0"/>
              <a:t>3/22/2019</a:t>
            </a:fld>
            <a:endParaRPr lang="en-US"/>
          </a:p>
        </p:txBody>
      </p:sp>
      <p:sp>
        <p:nvSpPr>
          <p:cNvPr id="5" name="Footer Placeholder 4">
            <a:extLst>
              <a:ext uri="{FF2B5EF4-FFF2-40B4-BE49-F238E27FC236}">
                <a16:creationId xmlns:a16="http://schemas.microsoft.com/office/drawing/2014/main" id="{35E1BBCC-11D6-4F9F-AB30-BB1624ECE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24DA9-4A95-461B-AE22-1F0EEFB0E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DC4FE-9CC8-4766-A7A4-56FACBBBE9C0}" type="slidenum">
              <a:rPr lang="en-US" smtClean="0"/>
              <a:t>‹#›</a:t>
            </a:fld>
            <a:endParaRPr lang="en-US"/>
          </a:p>
        </p:txBody>
      </p:sp>
    </p:spTree>
    <p:extLst>
      <p:ext uri="{BB962C8B-B14F-4D97-AF65-F5344CB8AC3E}">
        <p14:creationId xmlns:p14="http://schemas.microsoft.com/office/powerpoint/2010/main" val="218599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ndex.php?curid=179162" TargetMode="External"/><Relationship Id="rId2" Type="http://schemas.openxmlformats.org/officeDocument/2006/relationships/hyperlink" Target="https://commons.wikimedia.org/w/index.php?curid=5123101" TargetMode="External"/><Relationship Id="rId1" Type="http://schemas.openxmlformats.org/officeDocument/2006/relationships/slideLayout" Target="../slideLayouts/slideLayout2.xml"/><Relationship Id="rId6" Type="http://schemas.openxmlformats.org/officeDocument/2006/relationships/hyperlink" Target="https://commons.wikimedia.org/w/index.php?curid=40785465" TargetMode="External"/><Relationship Id="rId5" Type="http://schemas.openxmlformats.org/officeDocument/2006/relationships/hyperlink" Target="https://commons.wikimedia.org/w/index.php?curid=33726301" TargetMode="External"/><Relationship Id="rId4" Type="http://schemas.openxmlformats.org/officeDocument/2006/relationships/hyperlink" Target="https://commons.wikimedia.org/w/index.php?curid=669220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Ancient India </a:t>
            </a:r>
          </a:p>
        </p:txBody>
      </p:sp>
      <p:sp>
        <p:nvSpPr>
          <p:cNvPr id="3" name="Subtitle 2"/>
          <p:cNvSpPr>
            <a:spLocks noGrp="1"/>
          </p:cNvSpPr>
          <p:nvPr>
            <p:ph type="subTitle" idx="1"/>
          </p:nvPr>
        </p:nvSpPr>
        <p:spPr/>
        <p:txBody>
          <a:bodyPr/>
          <a:lstStyle/>
          <a:p>
            <a:r>
              <a:rPr lang="en-US" dirty="0"/>
              <a:t>A Torah perspective</a:t>
            </a:r>
          </a:p>
        </p:txBody>
      </p:sp>
    </p:spTree>
    <p:extLst>
      <p:ext uri="{BB962C8B-B14F-4D97-AF65-F5344CB8AC3E}">
        <p14:creationId xmlns:p14="http://schemas.microsoft.com/office/powerpoint/2010/main" val="4058880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Gupta empire 320 CE—500 AD</a:t>
            </a:r>
          </a:p>
        </p:txBody>
      </p:sp>
      <p:sp>
        <p:nvSpPr>
          <p:cNvPr id="3" name="Content Placeholder 2"/>
          <p:cNvSpPr>
            <a:spLocks noGrp="1"/>
          </p:cNvSpPr>
          <p:nvPr>
            <p:ph idx="1"/>
          </p:nvPr>
        </p:nvSpPr>
        <p:spPr/>
        <p:txBody>
          <a:bodyPr>
            <a:normAutofit fontScale="92500" lnSpcReduction="20000"/>
          </a:bodyPr>
          <a:lstStyle/>
          <a:p>
            <a:r>
              <a:rPr lang="en-US" b="1" dirty="0"/>
              <a:t>Achievements</a:t>
            </a:r>
            <a:r>
              <a:rPr lang="en-US" dirty="0"/>
              <a:t>: </a:t>
            </a:r>
          </a:p>
          <a:p>
            <a:r>
              <a:rPr lang="en-US" dirty="0"/>
              <a:t>Set up hospitals for the poor, </a:t>
            </a:r>
          </a:p>
          <a:p>
            <a:r>
              <a:rPr lang="en-US" dirty="0"/>
              <a:t>amassed wealth, </a:t>
            </a:r>
          </a:p>
          <a:p>
            <a:r>
              <a:rPr lang="en-US" dirty="0"/>
              <a:t>engaged in trade and farming, </a:t>
            </a:r>
          </a:p>
          <a:p>
            <a:r>
              <a:rPr lang="en-US" dirty="0"/>
              <a:t>had large universities where Buddhism and Hinduism were studied along with secular subjects, </a:t>
            </a:r>
          </a:p>
          <a:p>
            <a:r>
              <a:rPr lang="en-US" dirty="0"/>
              <a:t>Saw the invention of numbers and decimals which are still used today, </a:t>
            </a:r>
          </a:p>
          <a:p>
            <a:r>
              <a:rPr lang="en-US" dirty="0"/>
              <a:t>pioneered plastic surgery and vaccination against smallpox, </a:t>
            </a:r>
          </a:p>
          <a:p>
            <a:r>
              <a:rPr lang="en-US" dirty="0"/>
              <a:t>made huge </a:t>
            </a:r>
            <a:r>
              <a:rPr lang="en-US" b="1" dirty="0"/>
              <a:t>stupas </a:t>
            </a:r>
            <a:r>
              <a:rPr lang="en-US" dirty="0"/>
              <a:t>(temples), </a:t>
            </a:r>
          </a:p>
          <a:p>
            <a:r>
              <a:rPr lang="en-US" dirty="0"/>
              <a:t>and produced many works of fictional literature.</a:t>
            </a:r>
          </a:p>
          <a:p>
            <a:r>
              <a:rPr lang="en-US" dirty="0"/>
              <a:t>Eventually it run over by the Huns from central Asia around 500 AD</a:t>
            </a:r>
          </a:p>
        </p:txBody>
      </p:sp>
    </p:spTree>
    <p:extLst>
      <p:ext uri="{BB962C8B-B14F-4D97-AF65-F5344CB8AC3E}">
        <p14:creationId xmlns:p14="http://schemas.microsoft.com/office/powerpoint/2010/main" val="427305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606800" cy="5032375"/>
          </a:xfrm>
        </p:spPr>
        <p:txBody>
          <a:bodyPr/>
          <a:lstStyle/>
          <a:p>
            <a:r>
              <a:rPr lang="en-US" dirty="0"/>
              <a:t>Gupta empire at its various stages</a:t>
            </a:r>
          </a:p>
        </p:txBody>
      </p:sp>
      <p:pic>
        <p:nvPicPr>
          <p:cNvPr id="4098" name="Picture 2" descr="https://upload.wikimedia.org/wikipedia/commons/thumb/0/01/Gupta_empire_map.png/800px-Gupta_empire_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0798" y="136810"/>
            <a:ext cx="5566202" cy="672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6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attribution</a:t>
            </a:r>
          </a:p>
        </p:txBody>
      </p:sp>
      <p:sp>
        <p:nvSpPr>
          <p:cNvPr id="3" name="Content Placeholder 2"/>
          <p:cNvSpPr>
            <a:spLocks noGrp="1"/>
          </p:cNvSpPr>
          <p:nvPr>
            <p:ph idx="1"/>
          </p:nvPr>
        </p:nvSpPr>
        <p:spPr/>
        <p:txBody>
          <a:bodyPr>
            <a:normAutofit fontScale="92500" lnSpcReduction="10000"/>
          </a:bodyPr>
          <a:lstStyle/>
          <a:p>
            <a:r>
              <a:rPr lang="en-US" dirty="0"/>
              <a:t>By </a:t>
            </a:r>
            <a:r>
              <a:rPr lang="en-US" dirty="0" err="1"/>
              <a:t>Ssolbergj</a:t>
            </a:r>
            <a:r>
              <a:rPr lang="en-US" dirty="0"/>
              <a:t> (talk) - Own </a:t>
            </a:r>
            <a:r>
              <a:rPr lang="en-US" dirty="0" err="1"/>
              <a:t>work,This</a:t>
            </a:r>
            <a:r>
              <a:rPr lang="en-US" dirty="0"/>
              <a:t> vector image was created with Inkscape.Aquarius.geomar.de </a:t>
            </a:r>
            <a:r>
              <a:rPr lang="en-US" dirty="0">
                <a:hlinkClick r:id="rId2"/>
              </a:rPr>
              <a:t>https://commons.wikimedia.org/w/index.php?curid=5123101</a:t>
            </a:r>
            <a:r>
              <a:rPr lang="en-US" dirty="0"/>
              <a:t> </a:t>
            </a:r>
          </a:p>
          <a:p>
            <a:r>
              <a:rPr lang="en-US" dirty="0"/>
              <a:t>By </a:t>
            </a:r>
            <a:r>
              <a:rPr lang="en-US" dirty="0" err="1"/>
              <a:t>Nichalp</a:t>
            </a:r>
            <a:r>
              <a:rPr lang="en-US" dirty="0"/>
              <a:t> - Own work, CC BY-SA 3.0, </a:t>
            </a:r>
            <a:r>
              <a:rPr lang="en-US" dirty="0">
                <a:hlinkClick r:id="rId3"/>
              </a:rPr>
              <a:t>https://commons.wikimedia.org/w/index.php?curid=179162</a:t>
            </a:r>
            <a:r>
              <a:rPr lang="en-US" dirty="0"/>
              <a:t> </a:t>
            </a:r>
          </a:p>
          <a:p>
            <a:r>
              <a:rPr lang="en-US" dirty="0"/>
              <a:t>By </a:t>
            </a:r>
            <a:r>
              <a:rPr lang="en-US" dirty="0" err="1"/>
              <a:t>trokilinochchi</a:t>
            </a:r>
            <a:r>
              <a:rPr lang="en-US" dirty="0"/>
              <a:t> - originally posted to Flickr as 152, CC BY 2.0, </a:t>
            </a:r>
            <a:r>
              <a:rPr lang="en-US" dirty="0">
                <a:hlinkClick r:id="rId4"/>
              </a:rPr>
              <a:t>https://commons.wikimedia.org/w/index.php?curid=6692202</a:t>
            </a:r>
            <a:r>
              <a:rPr lang="en-US" dirty="0"/>
              <a:t> </a:t>
            </a:r>
          </a:p>
          <a:p>
            <a:r>
              <a:rPr lang="en-US" dirty="0"/>
              <a:t>By Avantiputra7 - Own work, CC BY-SA 3.0, </a:t>
            </a:r>
            <a:r>
              <a:rPr lang="en-US" dirty="0">
                <a:hlinkClick r:id="rId5"/>
              </a:rPr>
              <a:t>https://commons.wikimedia.org/w/index.php?curid=33726301</a:t>
            </a:r>
            <a:endParaRPr lang="en-US" dirty="0"/>
          </a:p>
          <a:p>
            <a:r>
              <a:rPr lang="en-US" dirty="0"/>
              <a:t>By Javierfv1212 - GIMP, CC BY-SA 3.0, </a:t>
            </a:r>
            <a:r>
              <a:rPr lang="en-US" dirty="0">
                <a:hlinkClick r:id="rId6"/>
              </a:rPr>
              <a:t>https://commons.wikimedia.org/w/index.php?curid=40785465</a:t>
            </a:r>
            <a:r>
              <a:rPr lang="en-US" dirty="0"/>
              <a:t> </a:t>
            </a:r>
          </a:p>
        </p:txBody>
      </p:sp>
    </p:spTree>
    <p:extLst>
      <p:ext uri="{BB962C8B-B14F-4D97-AF65-F5344CB8AC3E}">
        <p14:creationId xmlns:p14="http://schemas.microsoft.com/office/powerpoint/2010/main" val="300445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India on the Globe </a:t>
            </a:r>
          </a:p>
        </p:txBody>
      </p:sp>
      <p:pic>
        <p:nvPicPr>
          <p:cNvPr id="1026" name="Picture 2" descr="Image of a globe centred on India, with India highlight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3900" y="1245394"/>
            <a:ext cx="5588000" cy="55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38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17500"/>
            <a:ext cx="3175000" cy="5816600"/>
          </a:xfrm>
        </p:spPr>
        <p:txBody>
          <a:bodyPr>
            <a:normAutofit fontScale="90000"/>
          </a:bodyPr>
          <a:lstStyle/>
          <a:p>
            <a:r>
              <a:rPr lang="en-US" dirty="0"/>
              <a:t>The natural  geography of India. Note the Deccan plateau and the Himalayas mountain range in the North</a:t>
            </a:r>
          </a:p>
        </p:txBody>
      </p:sp>
      <p:pic>
        <p:nvPicPr>
          <p:cNvPr id="2052" name="Picture 4" descr="Indiahill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0866" y="-13076"/>
            <a:ext cx="5977834" cy="687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93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45" y="187102"/>
            <a:ext cx="10515600" cy="1325563"/>
          </a:xfrm>
        </p:spPr>
        <p:txBody>
          <a:bodyPr/>
          <a:lstStyle/>
          <a:p>
            <a:pPr algn="ctr"/>
            <a:r>
              <a:rPr lang="en-US" dirty="0"/>
              <a:t>Monsoons</a:t>
            </a:r>
          </a:p>
        </p:txBody>
      </p:sp>
      <p:sp>
        <p:nvSpPr>
          <p:cNvPr id="3" name="Content Placeholder 2"/>
          <p:cNvSpPr>
            <a:spLocks noGrp="1"/>
          </p:cNvSpPr>
          <p:nvPr>
            <p:ph idx="1"/>
          </p:nvPr>
        </p:nvSpPr>
        <p:spPr>
          <a:xfrm>
            <a:off x="838200" y="1330325"/>
            <a:ext cx="10515600" cy="4351338"/>
          </a:xfrm>
        </p:spPr>
        <p:txBody>
          <a:bodyPr/>
          <a:lstStyle/>
          <a:p>
            <a:r>
              <a:rPr lang="en-US" dirty="0"/>
              <a:t>Due to its geography, every year, temperature gradients bring summer rains to India which inundate the Indian subcontinent. Sometimes these rains cause widespread flooding as seen in this picture</a:t>
            </a:r>
          </a:p>
        </p:txBody>
      </p:sp>
      <p:pic>
        <p:nvPicPr>
          <p:cNvPr id="6" name="Picture 5"/>
          <p:cNvPicPr>
            <a:picLocks noChangeAspect="1"/>
          </p:cNvPicPr>
          <p:nvPr/>
        </p:nvPicPr>
        <p:blipFill>
          <a:blip r:embed="rId2"/>
          <a:stretch>
            <a:fillRect/>
          </a:stretch>
        </p:blipFill>
        <p:spPr>
          <a:xfrm>
            <a:off x="2857890" y="2581276"/>
            <a:ext cx="6362310" cy="4243611"/>
          </a:xfrm>
          <a:prstGeom prst="rect">
            <a:avLst/>
          </a:prstGeom>
        </p:spPr>
      </p:pic>
    </p:spTree>
    <p:extLst>
      <p:ext uri="{BB962C8B-B14F-4D97-AF65-F5344CB8AC3E}">
        <p14:creationId xmlns:p14="http://schemas.microsoft.com/office/powerpoint/2010/main" val="355701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Ancient Indian history</a:t>
            </a:r>
          </a:p>
        </p:txBody>
      </p:sp>
      <p:sp>
        <p:nvSpPr>
          <p:cNvPr id="3" name="Content Placeholder 2"/>
          <p:cNvSpPr>
            <a:spLocks noGrp="1"/>
          </p:cNvSpPr>
          <p:nvPr>
            <p:ph idx="1"/>
          </p:nvPr>
        </p:nvSpPr>
        <p:spPr/>
        <p:txBody>
          <a:bodyPr>
            <a:normAutofit fontScale="92500" lnSpcReduction="10000"/>
          </a:bodyPr>
          <a:lstStyle/>
          <a:p>
            <a:r>
              <a:rPr lang="en-US" dirty="0"/>
              <a:t>Indian history and culture is very much tied together with its religion: Hinduism. </a:t>
            </a:r>
          </a:p>
          <a:p>
            <a:r>
              <a:rPr lang="en-US" dirty="0"/>
              <a:t>The Halacha tells us that one may not learn about other religions.</a:t>
            </a:r>
          </a:p>
          <a:p>
            <a:r>
              <a:rPr lang="en-US" dirty="0"/>
              <a:t>However some </a:t>
            </a:r>
            <a:r>
              <a:rPr lang="en-US" dirty="0" err="1"/>
              <a:t>Poskim</a:t>
            </a:r>
            <a:r>
              <a:rPr lang="en-US" dirty="0"/>
              <a:t> rule that under certain very modified conditions, one may acquaint oneself with certain terms associated with other religions.</a:t>
            </a:r>
          </a:p>
          <a:p>
            <a:r>
              <a:rPr lang="en-US" dirty="0"/>
              <a:t>For those </a:t>
            </a:r>
            <a:r>
              <a:rPr lang="en-US" dirty="0" err="1"/>
              <a:t>yeshivos</a:t>
            </a:r>
            <a:r>
              <a:rPr lang="en-US" dirty="0"/>
              <a:t> that will be following this approach, let’s take a look at the booklet approved by </a:t>
            </a:r>
            <a:r>
              <a:rPr lang="en-US" dirty="0" err="1"/>
              <a:t>Rav</a:t>
            </a:r>
            <a:r>
              <a:rPr lang="en-US" dirty="0"/>
              <a:t> Belsky </a:t>
            </a:r>
            <a:r>
              <a:rPr lang="en-US" dirty="0" err="1"/>
              <a:t>zatza”l</a:t>
            </a:r>
            <a:r>
              <a:rPr lang="en-US" dirty="0"/>
              <a:t> to acquaint oneself with these terms.</a:t>
            </a:r>
          </a:p>
          <a:p>
            <a:r>
              <a:rPr lang="en-US" dirty="0"/>
              <a:t>For those that won’t, we move on to some Jewish sources regarding ancient India</a:t>
            </a:r>
          </a:p>
        </p:txBody>
      </p:sp>
    </p:spTree>
    <p:extLst>
      <p:ext uri="{BB962C8B-B14F-4D97-AF65-F5344CB8AC3E}">
        <p14:creationId xmlns:p14="http://schemas.microsoft.com/office/powerpoint/2010/main" val="229389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Jewish sources on the source of Indians</a:t>
            </a:r>
          </a:p>
        </p:txBody>
      </p:sp>
      <p:sp>
        <p:nvSpPr>
          <p:cNvPr id="3" name="Content Placeholder 2"/>
          <p:cNvSpPr>
            <a:spLocks noGrp="1"/>
          </p:cNvSpPr>
          <p:nvPr>
            <p:ph idx="1"/>
          </p:nvPr>
        </p:nvSpPr>
        <p:spPr/>
        <p:txBody>
          <a:bodyPr>
            <a:normAutofit fontScale="92500"/>
          </a:bodyPr>
          <a:lstStyle/>
          <a:p>
            <a:r>
              <a:rPr lang="en-US" dirty="0"/>
              <a:t>The </a:t>
            </a:r>
            <a:r>
              <a:rPr lang="en-US" b="1" dirty="0"/>
              <a:t>Ibn Ezra</a:t>
            </a:r>
            <a:r>
              <a:rPr lang="en-US" dirty="0"/>
              <a:t> in </a:t>
            </a:r>
            <a:r>
              <a:rPr lang="en-US" dirty="0" err="1"/>
              <a:t>Shemos</a:t>
            </a:r>
            <a:r>
              <a:rPr lang="en-US" dirty="0"/>
              <a:t> (</a:t>
            </a:r>
            <a:r>
              <a:rPr lang="en-US" dirty="0" err="1"/>
              <a:t>perek</a:t>
            </a:r>
            <a:r>
              <a:rPr lang="en-US" dirty="0"/>
              <a:t> 19:9 in his long </a:t>
            </a:r>
            <a:r>
              <a:rPr lang="en-US" dirty="0" err="1"/>
              <a:t>pirush</a:t>
            </a:r>
            <a:r>
              <a:rPr lang="en-US" dirty="0"/>
              <a:t>) says that the Indians come from Cham. He writes that they where closely related to the Egyptians and they followed the same kind of religious and cultural practices such as hating Shepherds since cattle are holy to them.</a:t>
            </a:r>
          </a:p>
          <a:p>
            <a:r>
              <a:rPr lang="en-US" dirty="0"/>
              <a:t>The </a:t>
            </a:r>
            <a:r>
              <a:rPr lang="en-US" b="1" dirty="0" err="1"/>
              <a:t>Abarbanel</a:t>
            </a:r>
            <a:r>
              <a:rPr lang="en-US" b="1" dirty="0"/>
              <a:t> </a:t>
            </a:r>
            <a:r>
              <a:rPr lang="en-US" dirty="0"/>
              <a:t>(</a:t>
            </a:r>
            <a:r>
              <a:rPr lang="en-US" dirty="0" err="1"/>
              <a:t>Biraishis</a:t>
            </a:r>
            <a:r>
              <a:rPr lang="en-US" dirty="0"/>
              <a:t> 4:9</a:t>
            </a:r>
            <a:r>
              <a:rPr lang="he-IL" dirty="0"/>
              <a:t>(</a:t>
            </a:r>
            <a:r>
              <a:rPr lang="en-US" dirty="0"/>
              <a:t> says</a:t>
            </a:r>
            <a:endParaRPr lang="he-IL" dirty="0"/>
          </a:p>
          <a:p>
            <a:r>
              <a:rPr lang="he-IL" dirty="0"/>
              <a:t>ובספר הרומיים כתוב שהלך קין בארץ הודו ואולי שלכך נקרא הודו מלשון נדוד </a:t>
            </a:r>
            <a:r>
              <a:rPr lang="en-US" dirty="0"/>
              <a:t> (that after he was cursed, </a:t>
            </a:r>
            <a:r>
              <a:rPr lang="en-US" dirty="0" err="1"/>
              <a:t>Kayin</a:t>
            </a:r>
            <a:r>
              <a:rPr lang="en-US" dirty="0"/>
              <a:t> went to India and he suggests that therefore India is called </a:t>
            </a:r>
            <a:r>
              <a:rPr lang="en-US" dirty="0" err="1"/>
              <a:t>Hodu</a:t>
            </a:r>
            <a:r>
              <a:rPr lang="en-US" dirty="0"/>
              <a:t> since it’s a play on words with Na </a:t>
            </a:r>
            <a:r>
              <a:rPr lang="en-US" dirty="0" err="1"/>
              <a:t>vinud</a:t>
            </a:r>
            <a:r>
              <a:rPr lang="en-US" dirty="0"/>
              <a:t>!) </a:t>
            </a:r>
            <a:endParaRPr lang="he-IL" dirty="0"/>
          </a:p>
          <a:p>
            <a:r>
              <a:rPr lang="en-US" dirty="0"/>
              <a:t>If that is the case, it would suggest that he was the founder of the Indus river valley civilization since the Torah tells us he was a </a:t>
            </a:r>
            <a:r>
              <a:rPr lang="en-US" dirty="0" err="1"/>
              <a:t>boinai</a:t>
            </a:r>
            <a:r>
              <a:rPr lang="en-US" dirty="0"/>
              <a:t> </a:t>
            </a:r>
            <a:r>
              <a:rPr lang="en-US" dirty="0" err="1"/>
              <a:t>Ir</a:t>
            </a:r>
            <a:r>
              <a:rPr lang="en-US" dirty="0"/>
              <a:t>! </a:t>
            </a:r>
          </a:p>
          <a:p>
            <a:endParaRPr lang="en-US" dirty="0"/>
          </a:p>
        </p:txBody>
      </p:sp>
    </p:spTree>
    <p:extLst>
      <p:ext uri="{BB962C8B-B14F-4D97-AF65-F5344CB8AC3E}">
        <p14:creationId xmlns:p14="http://schemas.microsoft.com/office/powerpoint/2010/main" val="390748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1601"/>
            <a:ext cx="12344400" cy="1724024"/>
          </a:xfrm>
        </p:spPr>
        <p:txBody>
          <a:bodyPr>
            <a:normAutofit fontScale="90000"/>
          </a:bodyPr>
          <a:lstStyle/>
          <a:p>
            <a:pPr algn="ctr"/>
            <a:r>
              <a:rPr lang="en-US" dirty="0"/>
              <a:t>Torah connections with India</a:t>
            </a:r>
            <a:r>
              <a:rPr lang="en-US"/>
              <a:t>: a River </a:t>
            </a:r>
            <a:r>
              <a:rPr lang="en-US" dirty="0"/>
              <a:t>mentioned in the Torah, </a:t>
            </a:r>
            <a:r>
              <a:rPr lang="en-US" dirty="0" err="1"/>
              <a:t>Achshverosh’s</a:t>
            </a:r>
            <a:r>
              <a:rPr lang="en-US" dirty="0"/>
              <a:t> rule, clothing worn by the </a:t>
            </a:r>
            <a:r>
              <a:rPr lang="en-US" dirty="0" err="1"/>
              <a:t>Kohain</a:t>
            </a:r>
            <a:r>
              <a:rPr lang="en-US" dirty="0"/>
              <a:t> </a:t>
            </a:r>
            <a:r>
              <a:rPr lang="en-US" dirty="0" err="1"/>
              <a:t>Gadol</a:t>
            </a:r>
            <a:r>
              <a:rPr lang="en-US" dirty="0"/>
              <a:t> and a type of bread eaten in the times of </a:t>
            </a:r>
            <a:r>
              <a:rPr lang="en-US" dirty="0" err="1"/>
              <a:t>Chaza”l</a:t>
            </a:r>
            <a:r>
              <a:rPr lang="en-US" dirty="0"/>
              <a:t> </a:t>
            </a:r>
          </a:p>
        </p:txBody>
      </p:sp>
      <p:sp>
        <p:nvSpPr>
          <p:cNvPr id="3" name="Content Placeholder 2"/>
          <p:cNvSpPr>
            <a:spLocks noGrp="1"/>
          </p:cNvSpPr>
          <p:nvPr>
            <p:ph idx="1"/>
          </p:nvPr>
        </p:nvSpPr>
        <p:spPr/>
        <p:txBody>
          <a:bodyPr>
            <a:normAutofit/>
          </a:bodyPr>
          <a:lstStyle/>
          <a:p>
            <a:pPr algn="r" rtl="1"/>
            <a:r>
              <a:rPr lang="en-US" dirty="0"/>
              <a:t> </a:t>
            </a:r>
            <a:r>
              <a:rPr lang="he-IL" dirty="0"/>
              <a:t>תרגום יונתן בראשית פרשת בראשית פרק ב פסוק יא שׁוּם חַד </a:t>
            </a:r>
            <a:r>
              <a:rPr lang="he-IL" dirty="0" err="1"/>
              <a:t>פִּישׁוֹן</a:t>
            </a:r>
            <a:r>
              <a:rPr lang="he-IL" dirty="0"/>
              <a:t> הוּא </a:t>
            </a:r>
            <a:r>
              <a:rPr lang="he-IL" dirty="0" err="1"/>
              <a:t>דְמַקִיף</a:t>
            </a:r>
            <a:r>
              <a:rPr lang="he-IL" dirty="0"/>
              <a:t> </a:t>
            </a:r>
            <a:r>
              <a:rPr lang="he-IL" dirty="0" err="1"/>
              <a:t>יַת</a:t>
            </a:r>
            <a:r>
              <a:rPr lang="he-IL" dirty="0"/>
              <a:t> כָּל אֲרַע </a:t>
            </a:r>
            <a:r>
              <a:rPr lang="he-IL" b="1" dirty="0" err="1"/>
              <a:t>הִינְדִקֵי</a:t>
            </a:r>
            <a:r>
              <a:rPr lang="he-IL" dirty="0"/>
              <a:t> </a:t>
            </a:r>
            <a:r>
              <a:rPr lang="he-IL" dirty="0" err="1"/>
              <a:t>דְתַמָן</a:t>
            </a:r>
            <a:r>
              <a:rPr lang="he-IL" dirty="0"/>
              <a:t> </a:t>
            </a:r>
            <a:r>
              <a:rPr lang="he-IL" dirty="0" err="1"/>
              <a:t>דַהֲבָא</a:t>
            </a:r>
            <a:r>
              <a:rPr lang="he-IL" dirty="0"/>
              <a:t> </a:t>
            </a:r>
          </a:p>
          <a:p>
            <a:pPr algn="r" rtl="1"/>
            <a:r>
              <a:rPr lang="he-IL" dirty="0"/>
              <a:t>משנה מסכת יומא פרק ג משנה ז בשחר היה לובש פלוסין של שנים עשר מנה ובין הערבים </a:t>
            </a:r>
            <a:r>
              <a:rPr lang="he-IL" b="1" dirty="0" err="1"/>
              <a:t>הנדוין</a:t>
            </a:r>
            <a:r>
              <a:rPr lang="he-IL" b="1" dirty="0"/>
              <a:t> </a:t>
            </a:r>
            <a:r>
              <a:rPr lang="he-IL" dirty="0"/>
              <a:t>של שמונה מאות זוז</a:t>
            </a:r>
          </a:p>
          <a:p>
            <a:pPr algn="r" rtl="1"/>
            <a:r>
              <a:rPr lang="he-IL" dirty="0"/>
              <a:t> </a:t>
            </a:r>
            <a:r>
              <a:rPr lang="he-IL" b="1" dirty="0"/>
              <a:t>ר' עובדיה </a:t>
            </a:r>
            <a:r>
              <a:rPr lang="he-IL" b="1" dirty="0" err="1"/>
              <a:t>מברטנורא</a:t>
            </a:r>
            <a:r>
              <a:rPr lang="he-IL" b="1" dirty="0"/>
              <a:t> </a:t>
            </a:r>
            <a:r>
              <a:rPr lang="he-IL" dirty="0"/>
              <a:t>מסכת יומא פרק ג משנה ז </a:t>
            </a:r>
            <a:r>
              <a:rPr lang="he-IL" dirty="0" err="1"/>
              <a:t>הנדואין</a:t>
            </a:r>
            <a:r>
              <a:rPr lang="he-IL" dirty="0"/>
              <a:t> - </a:t>
            </a:r>
            <a:r>
              <a:rPr lang="he-IL" b="1" dirty="0"/>
              <a:t>מארץ הודו</a:t>
            </a:r>
            <a:r>
              <a:rPr lang="he-IL" dirty="0"/>
              <a:t>:</a:t>
            </a:r>
          </a:p>
          <a:p>
            <a:pPr algn="r" rtl="1"/>
            <a:r>
              <a:rPr lang="he-IL" dirty="0"/>
              <a:t>תוספות יום טוב מסכת יומא פרק ג משנה ז שוב מצאתי בתרגום אסתר </a:t>
            </a:r>
            <a:r>
              <a:rPr lang="he-IL" b="1" dirty="0"/>
              <a:t>מהודו</a:t>
            </a:r>
            <a:r>
              <a:rPr lang="he-IL" dirty="0"/>
              <a:t> ועד כוש. </a:t>
            </a:r>
            <a:r>
              <a:rPr lang="he-IL" b="1" dirty="0"/>
              <a:t>מן </a:t>
            </a:r>
            <a:r>
              <a:rPr lang="he-IL" b="1" dirty="0" err="1"/>
              <a:t>הינדיא</a:t>
            </a:r>
            <a:r>
              <a:rPr lang="he-IL" b="1" dirty="0"/>
              <a:t> </a:t>
            </a:r>
            <a:r>
              <a:rPr lang="he-IL" dirty="0"/>
              <a:t>רבא ועד כוש. </a:t>
            </a:r>
            <a:r>
              <a:rPr lang="he-IL" b="1" dirty="0"/>
              <a:t>וזה כדברי </a:t>
            </a:r>
            <a:r>
              <a:rPr lang="he-IL" b="1" dirty="0" err="1"/>
              <a:t>הר"ב</a:t>
            </a:r>
            <a:r>
              <a:rPr lang="he-IL" dirty="0"/>
              <a:t>:</a:t>
            </a:r>
          </a:p>
          <a:p>
            <a:pPr algn="r" rtl="1"/>
            <a:r>
              <a:rPr lang="he-IL" b="1" dirty="0" err="1"/>
              <a:t>רש"ש</a:t>
            </a:r>
            <a:r>
              <a:rPr lang="he-IL" dirty="0"/>
              <a:t> מסכת ברכות דף </a:t>
            </a:r>
            <a:r>
              <a:rPr lang="he-IL" dirty="0" err="1"/>
              <a:t>לז</a:t>
            </a:r>
            <a:r>
              <a:rPr lang="he-IL" dirty="0"/>
              <a:t> עמוד ב </a:t>
            </a:r>
            <a:r>
              <a:rPr lang="he-IL" b="1" dirty="0" err="1"/>
              <a:t>נהמא</a:t>
            </a:r>
            <a:r>
              <a:rPr lang="he-IL" b="1" dirty="0"/>
              <a:t> </a:t>
            </a:r>
            <a:r>
              <a:rPr lang="he-IL" b="1" dirty="0" err="1"/>
              <a:t>דהנדקא</a:t>
            </a:r>
            <a:r>
              <a:rPr lang="he-IL" dirty="0"/>
              <a:t>. נראה פי' לחם </a:t>
            </a:r>
            <a:r>
              <a:rPr lang="he-IL" dirty="0" err="1"/>
              <a:t>שעושין</a:t>
            </a:r>
            <a:r>
              <a:rPr lang="he-IL" dirty="0"/>
              <a:t> בארץ </a:t>
            </a:r>
            <a:r>
              <a:rPr lang="he-IL" b="1" dirty="0"/>
              <a:t>הודו</a:t>
            </a:r>
            <a:r>
              <a:rPr lang="he-IL" dirty="0"/>
              <a:t> עי' ערוך ערך הנדיקי </a:t>
            </a:r>
            <a:r>
              <a:rPr lang="en-US" dirty="0"/>
              <a:t>)</a:t>
            </a:r>
            <a:r>
              <a:rPr lang="he-IL" dirty="0"/>
              <a:t>מהודו ועד כוש תרגום </a:t>
            </a:r>
            <a:r>
              <a:rPr lang="he-IL" dirty="0" err="1"/>
              <a:t>מהינדקי</a:t>
            </a:r>
            <a:r>
              <a:rPr lang="he-IL" dirty="0"/>
              <a:t> עד כוש)</a:t>
            </a:r>
          </a:p>
          <a:p>
            <a:pPr algn="r" rtl="1"/>
            <a:endParaRPr lang="en-US" dirty="0"/>
          </a:p>
        </p:txBody>
      </p:sp>
    </p:spTree>
    <p:extLst>
      <p:ext uri="{BB962C8B-B14F-4D97-AF65-F5344CB8AC3E}">
        <p14:creationId xmlns:p14="http://schemas.microsoft.com/office/powerpoint/2010/main" val="312732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Maurya Empire. </a:t>
            </a:r>
            <a:br>
              <a:rPr lang="en-US" dirty="0"/>
            </a:br>
            <a:endParaRPr lang="en-US" dirty="0"/>
          </a:p>
        </p:txBody>
      </p:sp>
      <p:pic>
        <p:nvPicPr>
          <p:cNvPr id="3074" name="Picture 2" descr="https://upload.wikimedia.org/wikipedia/commons/thumb/2/2c/Maurya_Empire%2C_c.250_BCE_2.png/1024px-Maurya_Empire%2C_c.250_BCE_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0500" y="1063054"/>
            <a:ext cx="6521236" cy="569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Maurya Empire: </a:t>
            </a:r>
            <a:r>
              <a:rPr lang="en-US" dirty="0"/>
              <a:t>321 BC–185 BC</a:t>
            </a:r>
          </a:p>
        </p:txBody>
      </p:sp>
      <p:sp>
        <p:nvSpPr>
          <p:cNvPr id="3" name="Content Placeholder 2"/>
          <p:cNvSpPr>
            <a:spLocks noGrp="1"/>
          </p:cNvSpPr>
          <p:nvPr>
            <p:ph idx="1"/>
          </p:nvPr>
        </p:nvSpPr>
        <p:spPr/>
        <p:txBody>
          <a:bodyPr/>
          <a:lstStyle/>
          <a:p>
            <a:r>
              <a:rPr lang="en-US" dirty="0"/>
              <a:t>Founded by </a:t>
            </a:r>
            <a:r>
              <a:rPr lang="en-US" b="1" dirty="0"/>
              <a:t>Chandragupta Maurya</a:t>
            </a:r>
            <a:endParaRPr lang="en-US" dirty="0"/>
          </a:p>
          <a:p>
            <a:r>
              <a:rPr lang="en-US" b="1" dirty="0"/>
              <a:t>Achievements: </a:t>
            </a:r>
            <a:r>
              <a:rPr lang="en-US" dirty="0"/>
              <a:t>built large, wealthy cities with libraries, parks, splendid palaces, and temples. </a:t>
            </a:r>
          </a:p>
          <a:p>
            <a:r>
              <a:rPr lang="en-US" dirty="0"/>
              <a:t>Most famous leader was </a:t>
            </a:r>
            <a:r>
              <a:rPr lang="en-US" b="1" dirty="0"/>
              <a:t>Asoka, </a:t>
            </a:r>
            <a:r>
              <a:rPr lang="en-US" dirty="0"/>
              <a:t>Chandragupta’s grandson, </a:t>
            </a:r>
          </a:p>
          <a:p>
            <a:r>
              <a:rPr lang="en-US" dirty="0"/>
              <a:t>At first, Asoka was a ruthless killer but later on, turned his life around and became noble ruler and brought economic prosperity to his kingdom.</a:t>
            </a:r>
          </a:p>
          <a:p>
            <a:endParaRPr lang="en-US" dirty="0"/>
          </a:p>
        </p:txBody>
      </p:sp>
    </p:spTree>
    <p:extLst>
      <p:ext uri="{BB962C8B-B14F-4D97-AF65-F5344CB8AC3E}">
        <p14:creationId xmlns:p14="http://schemas.microsoft.com/office/powerpoint/2010/main" val="297418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797</Words>
  <Application>Microsoft Office PowerPoint</Application>
  <PresentationFormat>Widescreen</PresentationFormat>
  <Paragraphs>49</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Ancient India </vt:lpstr>
      <vt:lpstr>India on the Globe </vt:lpstr>
      <vt:lpstr>The natural  geography of India. Note the Deccan plateau and the Himalayas mountain range in the North</vt:lpstr>
      <vt:lpstr>Monsoons</vt:lpstr>
      <vt:lpstr>Ancient Indian history</vt:lpstr>
      <vt:lpstr>Jewish sources on the source of Indians</vt:lpstr>
      <vt:lpstr>Torah connections with India: a River mentioned in the Torah, Achshverosh’s rule, clothing worn by the Kohain Gadol and a type of bread eaten in the times of Chaza”l </vt:lpstr>
      <vt:lpstr>Maurya Empire.  </vt:lpstr>
      <vt:lpstr>Maurya Empire: 321 BC–185 BC</vt:lpstr>
      <vt:lpstr>Gupta empire 320 CE—500 AD</vt:lpstr>
      <vt:lpstr>Gupta empire at its various stages</vt:lpstr>
      <vt:lpstr>attribution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India</dc:title>
  <dc:creator>mbrodys</dc:creator>
  <cp:lastModifiedBy>mbrodys</cp:lastModifiedBy>
  <cp:revision>3</cp:revision>
  <dcterms:created xsi:type="dcterms:W3CDTF">2019-03-22T15:37:07Z</dcterms:created>
  <dcterms:modified xsi:type="dcterms:W3CDTF">2019-03-22T16:27:45Z</dcterms:modified>
</cp:coreProperties>
</file>