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3" r:id="rId7"/>
    <p:sldId id="262" r:id="rId8"/>
    <p:sldId id="264" r:id="rId9"/>
    <p:sldId id="261"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60"/>
  </p:normalViewPr>
  <p:slideViewPr>
    <p:cSldViewPr snapToGrid="0">
      <p:cViewPr varScale="1">
        <p:scale>
          <a:sx n="76" d="100"/>
          <a:sy n="76" d="100"/>
        </p:scale>
        <p:origin x="126" y="6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A86FE7-A847-4B55-8A43-B5F009106513}" type="datetimeFigureOut">
              <a:rPr lang="en-US" smtClean="0"/>
              <a:t>4/1/2019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C7E9E8-7C7A-417F-AD96-ADA3B1F0B766}" type="slidenum">
              <a:rPr lang="en-US" smtClean="0"/>
              <a:t>‹#›</a:t>
            </a:fld>
            <a:endParaRPr lang="en-US"/>
          </a:p>
        </p:txBody>
      </p:sp>
    </p:spTree>
    <p:extLst>
      <p:ext uri="{BB962C8B-B14F-4D97-AF65-F5344CB8AC3E}">
        <p14:creationId xmlns:p14="http://schemas.microsoft.com/office/powerpoint/2010/main" val="465787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Wikipedia public domain</a:t>
            </a:r>
          </a:p>
        </p:txBody>
      </p:sp>
      <p:sp>
        <p:nvSpPr>
          <p:cNvPr id="4" name="Slide Number Placeholder 3"/>
          <p:cNvSpPr>
            <a:spLocks noGrp="1"/>
          </p:cNvSpPr>
          <p:nvPr>
            <p:ph type="sldNum" sz="quarter" idx="5"/>
          </p:nvPr>
        </p:nvSpPr>
        <p:spPr/>
        <p:txBody>
          <a:bodyPr/>
          <a:lstStyle/>
          <a:p>
            <a:fld id="{BDC7E9E8-7C7A-417F-AD96-ADA3B1F0B766}" type="slidenum">
              <a:rPr lang="en-US" smtClean="0"/>
              <a:t>4</a:t>
            </a:fld>
            <a:endParaRPr lang="en-US"/>
          </a:p>
        </p:txBody>
      </p:sp>
    </p:spTree>
    <p:extLst>
      <p:ext uri="{BB962C8B-B14F-4D97-AF65-F5344CB8AC3E}">
        <p14:creationId xmlns:p14="http://schemas.microsoft.com/office/powerpoint/2010/main" val="2864184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Wikipedia public domain</a:t>
            </a:r>
          </a:p>
        </p:txBody>
      </p:sp>
      <p:sp>
        <p:nvSpPr>
          <p:cNvPr id="4" name="Slide Number Placeholder 3"/>
          <p:cNvSpPr>
            <a:spLocks noGrp="1"/>
          </p:cNvSpPr>
          <p:nvPr>
            <p:ph type="sldNum" sz="quarter" idx="5"/>
          </p:nvPr>
        </p:nvSpPr>
        <p:spPr/>
        <p:txBody>
          <a:bodyPr/>
          <a:lstStyle/>
          <a:p>
            <a:fld id="{BDC7E9E8-7C7A-417F-AD96-ADA3B1F0B766}" type="slidenum">
              <a:rPr lang="en-US" smtClean="0"/>
              <a:t>6</a:t>
            </a:fld>
            <a:endParaRPr lang="en-US"/>
          </a:p>
        </p:txBody>
      </p:sp>
    </p:spTree>
    <p:extLst>
      <p:ext uri="{BB962C8B-B14F-4D97-AF65-F5344CB8AC3E}">
        <p14:creationId xmlns:p14="http://schemas.microsoft.com/office/powerpoint/2010/main" val="1943807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By </a:t>
            </a:r>
            <a:r>
              <a:rPr lang="en-US" dirty="0" err="1"/>
              <a:t>QDren</a:t>
            </a:r>
            <a:r>
              <a:rPr lang="en-US" dirty="0"/>
              <a:t> - Own work, CC0, https://commons.wikimedia.org/w/index.php?curid=37055469</a:t>
            </a:r>
          </a:p>
        </p:txBody>
      </p:sp>
      <p:sp>
        <p:nvSpPr>
          <p:cNvPr id="4" name="Slide Number Placeholder 3"/>
          <p:cNvSpPr>
            <a:spLocks noGrp="1"/>
          </p:cNvSpPr>
          <p:nvPr>
            <p:ph type="sldNum" sz="quarter" idx="5"/>
          </p:nvPr>
        </p:nvSpPr>
        <p:spPr/>
        <p:txBody>
          <a:bodyPr/>
          <a:lstStyle/>
          <a:p>
            <a:fld id="{BDC7E9E8-7C7A-417F-AD96-ADA3B1F0B766}" type="slidenum">
              <a:rPr lang="en-US" smtClean="0"/>
              <a:t>9</a:t>
            </a:fld>
            <a:endParaRPr lang="en-US"/>
          </a:p>
        </p:txBody>
      </p:sp>
    </p:spTree>
    <p:extLst>
      <p:ext uri="{BB962C8B-B14F-4D97-AF65-F5344CB8AC3E}">
        <p14:creationId xmlns:p14="http://schemas.microsoft.com/office/powerpoint/2010/main" val="1978929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74BB5-7BBC-474E-A6D6-EF44EC99E3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2C9CF32-D7E4-424E-A59A-B55924C58F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41040C8-105F-44F8-83F4-2E2CA6CA5A6F}"/>
              </a:ext>
            </a:extLst>
          </p:cNvPr>
          <p:cNvSpPr>
            <a:spLocks noGrp="1"/>
          </p:cNvSpPr>
          <p:nvPr>
            <p:ph type="dt" sz="half" idx="10"/>
          </p:nvPr>
        </p:nvSpPr>
        <p:spPr/>
        <p:txBody>
          <a:bodyPr/>
          <a:lstStyle/>
          <a:p>
            <a:fld id="{0276C6A1-EA81-4104-8182-AB22CD1E6434}" type="datetimeFigureOut">
              <a:rPr lang="en-US" smtClean="0"/>
              <a:t>4/1/2019</a:t>
            </a:fld>
            <a:endParaRPr lang="en-US"/>
          </a:p>
        </p:txBody>
      </p:sp>
      <p:sp>
        <p:nvSpPr>
          <p:cNvPr id="5" name="Footer Placeholder 4">
            <a:extLst>
              <a:ext uri="{FF2B5EF4-FFF2-40B4-BE49-F238E27FC236}">
                <a16:creationId xmlns:a16="http://schemas.microsoft.com/office/drawing/2014/main" id="{6B529D3E-B0A0-4A6D-9F25-816C085039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8F1611-855B-47B1-98E8-34B6D5CBCC2F}"/>
              </a:ext>
            </a:extLst>
          </p:cNvPr>
          <p:cNvSpPr>
            <a:spLocks noGrp="1"/>
          </p:cNvSpPr>
          <p:nvPr>
            <p:ph type="sldNum" sz="quarter" idx="12"/>
          </p:nvPr>
        </p:nvSpPr>
        <p:spPr/>
        <p:txBody>
          <a:bodyPr/>
          <a:lstStyle/>
          <a:p>
            <a:fld id="{A583B345-362F-4478-B277-ACB22F342A7C}" type="slidenum">
              <a:rPr lang="en-US" smtClean="0"/>
              <a:t>‹#›</a:t>
            </a:fld>
            <a:endParaRPr lang="en-US"/>
          </a:p>
        </p:txBody>
      </p:sp>
    </p:spTree>
    <p:extLst>
      <p:ext uri="{BB962C8B-B14F-4D97-AF65-F5344CB8AC3E}">
        <p14:creationId xmlns:p14="http://schemas.microsoft.com/office/powerpoint/2010/main" val="2822763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48294-48F4-41E2-B00C-A53D05EB2E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7AF42E4-FA4D-45D5-A4BA-C1C6F3A154D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296FDC-22C3-4BD2-8309-3633CFB0CC41}"/>
              </a:ext>
            </a:extLst>
          </p:cNvPr>
          <p:cNvSpPr>
            <a:spLocks noGrp="1"/>
          </p:cNvSpPr>
          <p:nvPr>
            <p:ph type="dt" sz="half" idx="10"/>
          </p:nvPr>
        </p:nvSpPr>
        <p:spPr/>
        <p:txBody>
          <a:bodyPr/>
          <a:lstStyle/>
          <a:p>
            <a:fld id="{0276C6A1-EA81-4104-8182-AB22CD1E6434}" type="datetimeFigureOut">
              <a:rPr lang="en-US" smtClean="0"/>
              <a:t>4/1/2019</a:t>
            </a:fld>
            <a:endParaRPr lang="en-US"/>
          </a:p>
        </p:txBody>
      </p:sp>
      <p:sp>
        <p:nvSpPr>
          <p:cNvPr id="5" name="Footer Placeholder 4">
            <a:extLst>
              <a:ext uri="{FF2B5EF4-FFF2-40B4-BE49-F238E27FC236}">
                <a16:creationId xmlns:a16="http://schemas.microsoft.com/office/drawing/2014/main" id="{CFE6C897-2B22-4C30-A568-D04EB7B887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6511CE-9411-4086-8AE9-3EEEB8261EB5}"/>
              </a:ext>
            </a:extLst>
          </p:cNvPr>
          <p:cNvSpPr>
            <a:spLocks noGrp="1"/>
          </p:cNvSpPr>
          <p:nvPr>
            <p:ph type="sldNum" sz="quarter" idx="12"/>
          </p:nvPr>
        </p:nvSpPr>
        <p:spPr/>
        <p:txBody>
          <a:bodyPr/>
          <a:lstStyle/>
          <a:p>
            <a:fld id="{A583B345-362F-4478-B277-ACB22F342A7C}" type="slidenum">
              <a:rPr lang="en-US" smtClean="0"/>
              <a:t>‹#›</a:t>
            </a:fld>
            <a:endParaRPr lang="en-US"/>
          </a:p>
        </p:txBody>
      </p:sp>
    </p:spTree>
    <p:extLst>
      <p:ext uri="{BB962C8B-B14F-4D97-AF65-F5344CB8AC3E}">
        <p14:creationId xmlns:p14="http://schemas.microsoft.com/office/powerpoint/2010/main" val="271290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5F764D-BD0F-475E-A1C4-3F26EB89C02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172AF28-EC67-4FF8-9494-B4DFE9D30EC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A83736-28FA-487C-8436-15AB84AAF09C}"/>
              </a:ext>
            </a:extLst>
          </p:cNvPr>
          <p:cNvSpPr>
            <a:spLocks noGrp="1"/>
          </p:cNvSpPr>
          <p:nvPr>
            <p:ph type="dt" sz="half" idx="10"/>
          </p:nvPr>
        </p:nvSpPr>
        <p:spPr/>
        <p:txBody>
          <a:bodyPr/>
          <a:lstStyle/>
          <a:p>
            <a:fld id="{0276C6A1-EA81-4104-8182-AB22CD1E6434}" type="datetimeFigureOut">
              <a:rPr lang="en-US" smtClean="0"/>
              <a:t>4/1/2019</a:t>
            </a:fld>
            <a:endParaRPr lang="en-US"/>
          </a:p>
        </p:txBody>
      </p:sp>
      <p:sp>
        <p:nvSpPr>
          <p:cNvPr id="5" name="Footer Placeholder 4">
            <a:extLst>
              <a:ext uri="{FF2B5EF4-FFF2-40B4-BE49-F238E27FC236}">
                <a16:creationId xmlns:a16="http://schemas.microsoft.com/office/drawing/2014/main" id="{D02BB9CF-C1A8-4700-9586-F019C1150D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F8D7C5-2A52-4B90-82D1-F0F393C34B74}"/>
              </a:ext>
            </a:extLst>
          </p:cNvPr>
          <p:cNvSpPr>
            <a:spLocks noGrp="1"/>
          </p:cNvSpPr>
          <p:nvPr>
            <p:ph type="sldNum" sz="quarter" idx="12"/>
          </p:nvPr>
        </p:nvSpPr>
        <p:spPr/>
        <p:txBody>
          <a:bodyPr/>
          <a:lstStyle/>
          <a:p>
            <a:fld id="{A583B345-362F-4478-B277-ACB22F342A7C}" type="slidenum">
              <a:rPr lang="en-US" smtClean="0"/>
              <a:t>‹#›</a:t>
            </a:fld>
            <a:endParaRPr lang="en-US"/>
          </a:p>
        </p:txBody>
      </p:sp>
    </p:spTree>
    <p:extLst>
      <p:ext uri="{BB962C8B-B14F-4D97-AF65-F5344CB8AC3E}">
        <p14:creationId xmlns:p14="http://schemas.microsoft.com/office/powerpoint/2010/main" val="840374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639E-8B8A-4DAB-A00E-604937EF47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26244D-577F-4979-BFCA-6DD31A65AD9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363508-1BC4-46D9-9072-AC59E2B06F7D}"/>
              </a:ext>
            </a:extLst>
          </p:cNvPr>
          <p:cNvSpPr>
            <a:spLocks noGrp="1"/>
          </p:cNvSpPr>
          <p:nvPr>
            <p:ph type="dt" sz="half" idx="10"/>
          </p:nvPr>
        </p:nvSpPr>
        <p:spPr/>
        <p:txBody>
          <a:bodyPr/>
          <a:lstStyle/>
          <a:p>
            <a:fld id="{0276C6A1-EA81-4104-8182-AB22CD1E6434}" type="datetimeFigureOut">
              <a:rPr lang="en-US" smtClean="0"/>
              <a:t>4/1/2019</a:t>
            </a:fld>
            <a:endParaRPr lang="en-US"/>
          </a:p>
        </p:txBody>
      </p:sp>
      <p:sp>
        <p:nvSpPr>
          <p:cNvPr id="5" name="Footer Placeholder 4">
            <a:extLst>
              <a:ext uri="{FF2B5EF4-FFF2-40B4-BE49-F238E27FC236}">
                <a16:creationId xmlns:a16="http://schemas.microsoft.com/office/drawing/2014/main" id="{08B6A333-4B5F-48BD-A338-FBFBB693BD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90135A-D096-43B1-89E1-27DDC6247855}"/>
              </a:ext>
            </a:extLst>
          </p:cNvPr>
          <p:cNvSpPr>
            <a:spLocks noGrp="1"/>
          </p:cNvSpPr>
          <p:nvPr>
            <p:ph type="sldNum" sz="quarter" idx="12"/>
          </p:nvPr>
        </p:nvSpPr>
        <p:spPr/>
        <p:txBody>
          <a:bodyPr/>
          <a:lstStyle/>
          <a:p>
            <a:fld id="{A583B345-362F-4478-B277-ACB22F342A7C}" type="slidenum">
              <a:rPr lang="en-US" smtClean="0"/>
              <a:t>‹#›</a:t>
            </a:fld>
            <a:endParaRPr lang="en-US"/>
          </a:p>
        </p:txBody>
      </p:sp>
    </p:spTree>
    <p:extLst>
      <p:ext uri="{BB962C8B-B14F-4D97-AF65-F5344CB8AC3E}">
        <p14:creationId xmlns:p14="http://schemas.microsoft.com/office/powerpoint/2010/main" val="835857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BCCBD-E43B-426E-AFDA-72DB65D6C0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2CE8E9D-ECE9-4A00-805B-37F8551BE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295CBF7-6D78-40A5-BB1A-316BED861F76}"/>
              </a:ext>
            </a:extLst>
          </p:cNvPr>
          <p:cNvSpPr>
            <a:spLocks noGrp="1"/>
          </p:cNvSpPr>
          <p:nvPr>
            <p:ph type="dt" sz="half" idx="10"/>
          </p:nvPr>
        </p:nvSpPr>
        <p:spPr/>
        <p:txBody>
          <a:bodyPr/>
          <a:lstStyle/>
          <a:p>
            <a:fld id="{0276C6A1-EA81-4104-8182-AB22CD1E6434}" type="datetimeFigureOut">
              <a:rPr lang="en-US" smtClean="0"/>
              <a:t>4/1/2019</a:t>
            </a:fld>
            <a:endParaRPr lang="en-US"/>
          </a:p>
        </p:txBody>
      </p:sp>
      <p:sp>
        <p:nvSpPr>
          <p:cNvPr id="5" name="Footer Placeholder 4">
            <a:extLst>
              <a:ext uri="{FF2B5EF4-FFF2-40B4-BE49-F238E27FC236}">
                <a16:creationId xmlns:a16="http://schemas.microsoft.com/office/drawing/2014/main" id="{FEC5E627-C1B7-471B-8304-3ADB064A8A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0AF759-A449-40B7-8A20-9EEF5F899CD8}"/>
              </a:ext>
            </a:extLst>
          </p:cNvPr>
          <p:cNvSpPr>
            <a:spLocks noGrp="1"/>
          </p:cNvSpPr>
          <p:nvPr>
            <p:ph type="sldNum" sz="quarter" idx="12"/>
          </p:nvPr>
        </p:nvSpPr>
        <p:spPr/>
        <p:txBody>
          <a:bodyPr/>
          <a:lstStyle/>
          <a:p>
            <a:fld id="{A583B345-362F-4478-B277-ACB22F342A7C}" type="slidenum">
              <a:rPr lang="en-US" smtClean="0"/>
              <a:t>‹#›</a:t>
            </a:fld>
            <a:endParaRPr lang="en-US"/>
          </a:p>
        </p:txBody>
      </p:sp>
    </p:spTree>
    <p:extLst>
      <p:ext uri="{BB962C8B-B14F-4D97-AF65-F5344CB8AC3E}">
        <p14:creationId xmlns:p14="http://schemas.microsoft.com/office/powerpoint/2010/main" val="2866974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C4DB6-3668-4718-B916-681893F731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4A81BD-3F9C-40E6-9234-4B8DC003884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C8E3B7-3838-489A-A31A-35B169F8127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FD943AB-8356-4D8D-B486-85EFE9373070}"/>
              </a:ext>
            </a:extLst>
          </p:cNvPr>
          <p:cNvSpPr>
            <a:spLocks noGrp="1"/>
          </p:cNvSpPr>
          <p:nvPr>
            <p:ph type="dt" sz="half" idx="10"/>
          </p:nvPr>
        </p:nvSpPr>
        <p:spPr/>
        <p:txBody>
          <a:bodyPr/>
          <a:lstStyle/>
          <a:p>
            <a:fld id="{0276C6A1-EA81-4104-8182-AB22CD1E6434}" type="datetimeFigureOut">
              <a:rPr lang="en-US" smtClean="0"/>
              <a:t>4/1/2019</a:t>
            </a:fld>
            <a:endParaRPr lang="en-US"/>
          </a:p>
        </p:txBody>
      </p:sp>
      <p:sp>
        <p:nvSpPr>
          <p:cNvPr id="6" name="Footer Placeholder 5">
            <a:extLst>
              <a:ext uri="{FF2B5EF4-FFF2-40B4-BE49-F238E27FC236}">
                <a16:creationId xmlns:a16="http://schemas.microsoft.com/office/drawing/2014/main" id="{9970C05E-366F-4862-BF2C-B81EACC9DF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31F18C-EF8A-4695-AB16-2C547BA9B467}"/>
              </a:ext>
            </a:extLst>
          </p:cNvPr>
          <p:cNvSpPr>
            <a:spLocks noGrp="1"/>
          </p:cNvSpPr>
          <p:nvPr>
            <p:ph type="sldNum" sz="quarter" idx="12"/>
          </p:nvPr>
        </p:nvSpPr>
        <p:spPr/>
        <p:txBody>
          <a:bodyPr/>
          <a:lstStyle/>
          <a:p>
            <a:fld id="{A583B345-362F-4478-B277-ACB22F342A7C}" type="slidenum">
              <a:rPr lang="en-US" smtClean="0"/>
              <a:t>‹#›</a:t>
            </a:fld>
            <a:endParaRPr lang="en-US"/>
          </a:p>
        </p:txBody>
      </p:sp>
    </p:spTree>
    <p:extLst>
      <p:ext uri="{BB962C8B-B14F-4D97-AF65-F5344CB8AC3E}">
        <p14:creationId xmlns:p14="http://schemas.microsoft.com/office/powerpoint/2010/main" val="986086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D76C6-897B-4D60-8082-D69773CE4F6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AD84147-52FE-45CA-8AAE-CD9AC509FE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FFFC972-A432-4FEF-99CB-0766FDB0113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52542B4-CED2-42A9-8794-301555DABA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448FB3D-BCCD-4C8A-BDF4-055AFC8800A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39A6804-1EF0-4737-8216-21A6B9328878}"/>
              </a:ext>
            </a:extLst>
          </p:cNvPr>
          <p:cNvSpPr>
            <a:spLocks noGrp="1"/>
          </p:cNvSpPr>
          <p:nvPr>
            <p:ph type="dt" sz="half" idx="10"/>
          </p:nvPr>
        </p:nvSpPr>
        <p:spPr/>
        <p:txBody>
          <a:bodyPr/>
          <a:lstStyle/>
          <a:p>
            <a:fld id="{0276C6A1-EA81-4104-8182-AB22CD1E6434}" type="datetimeFigureOut">
              <a:rPr lang="en-US" smtClean="0"/>
              <a:t>4/1/2019</a:t>
            </a:fld>
            <a:endParaRPr lang="en-US"/>
          </a:p>
        </p:txBody>
      </p:sp>
      <p:sp>
        <p:nvSpPr>
          <p:cNvPr id="8" name="Footer Placeholder 7">
            <a:extLst>
              <a:ext uri="{FF2B5EF4-FFF2-40B4-BE49-F238E27FC236}">
                <a16:creationId xmlns:a16="http://schemas.microsoft.com/office/drawing/2014/main" id="{AF41B733-534A-4A24-B652-D5C22819485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A538E9A-B2C9-4F5F-8C4D-82C5961F6A4A}"/>
              </a:ext>
            </a:extLst>
          </p:cNvPr>
          <p:cNvSpPr>
            <a:spLocks noGrp="1"/>
          </p:cNvSpPr>
          <p:nvPr>
            <p:ph type="sldNum" sz="quarter" idx="12"/>
          </p:nvPr>
        </p:nvSpPr>
        <p:spPr/>
        <p:txBody>
          <a:bodyPr/>
          <a:lstStyle/>
          <a:p>
            <a:fld id="{A583B345-362F-4478-B277-ACB22F342A7C}" type="slidenum">
              <a:rPr lang="en-US" smtClean="0"/>
              <a:t>‹#›</a:t>
            </a:fld>
            <a:endParaRPr lang="en-US"/>
          </a:p>
        </p:txBody>
      </p:sp>
    </p:spTree>
    <p:extLst>
      <p:ext uri="{BB962C8B-B14F-4D97-AF65-F5344CB8AC3E}">
        <p14:creationId xmlns:p14="http://schemas.microsoft.com/office/powerpoint/2010/main" val="3438275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D5696-9236-495E-925D-6A8EF6D390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FDBC37-79C8-483B-930F-F823D74721EF}"/>
              </a:ext>
            </a:extLst>
          </p:cNvPr>
          <p:cNvSpPr>
            <a:spLocks noGrp="1"/>
          </p:cNvSpPr>
          <p:nvPr>
            <p:ph type="dt" sz="half" idx="10"/>
          </p:nvPr>
        </p:nvSpPr>
        <p:spPr/>
        <p:txBody>
          <a:bodyPr/>
          <a:lstStyle/>
          <a:p>
            <a:fld id="{0276C6A1-EA81-4104-8182-AB22CD1E6434}" type="datetimeFigureOut">
              <a:rPr lang="en-US" smtClean="0"/>
              <a:t>4/1/2019</a:t>
            </a:fld>
            <a:endParaRPr lang="en-US"/>
          </a:p>
        </p:txBody>
      </p:sp>
      <p:sp>
        <p:nvSpPr>
          <p:cNvPr id="4" name="Footer Placeholder 3">
            <a:extLst>
              <a:ext uri="{FF2B5EF4-FFF2-40B4-BE49-F238E27FC236}">
                <a16:creationId xmlns:a16="http://schemas.microsoft.com/office/drawing/2014/main" id="{97B82382-0459-4E7E-A856-043BABBD443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97586D-E2DC-4BDB-BEF5-81C91BCC0ADD}"/>
              </a:ext>
            </a:extLst>
          </p:cNvPr>
          <p:cNvSpPr>
            <a:spLocks noGrp="1"/>
          </p:cNvSpPr>
          <p:nvPr>
            <p:ph type="sldNum" sz="quarter" idx="12"/>
          </p:nvPr>
        </p:nvSpPr>
        <p:spPr/>
        <p:txBody>
          <a:bodyPr/>
          <a:lstStyle/>
          <a:p>
            <a:fld id="{A583B345-362F-4478-B277-ACB22F342A7C}" type="slidenum">
              <a:rPr lang="en-US" smtClean="0"/>
              <a:t>‹#›</a:t>
            </a:fld>
            <a:endParaRPr lang="en-US"/>
          </a:p>
        </p:txBody>
      </p:sp>
    </p:spTree>
    <p:extLst>
      <p:ext uri="{BB962C8B-B14F-4D97-AF65-F5344CB8AC3E}">
        <p14:creationId xmlns:p14="http://schemas.microsoft.com/office/powerpoint/2010/main" val="72505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2E70EA-9654-40DA-869E-F886B0AA093C}"/>
              </a:ext>
            </a:extLst>
          </p:cNvPr>
          <p:cNvSpPr>
            <a:spLocks noGrp="1"/>
          </p:cNvSpPr>
          <p:nvPr>
            <p:ph type="dt" sz="half" idx="10"/>
          </p:nvPr>
        </p:nvSpPr>
        <p:spPr/>
        <p:txBody>
          <a:bodyPr/>
          <a:lstStyle/>
          <a:p>
            <a:fld id="{0276C6A1-EA81-4104-8182-AB22CD1E6434}" type="datetimeFigureOut">
              <a:rPr lang="en-US" smtClean="0"/>
              <a:t>4/1/2019</a:t>
            </a:fld>
            <a:endParaRPr lang="en-US"/>
          </a:p>
        </p:txBody>
      </p:sp>
      <p:sp>
        <p:nvSpPr>
          <p:cNvPr id="3" name="Footer Placeholder 2">
            <a:extLst>
              <a:ext uri="{FF2B5EF4-FFF2-40B4-BE49-F238E27FC236}">
                <a16:creationId xmlns:a16="http://schemas.microsoft.com/office/drawing/2014/main" id="{FA1D4128-3971-4B09-889E-8BB815AE4B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53F7FE-5E46-44E9-A32F-6D8F5F8BCB74}"/>
              </a:ext>
            </a:extLst>
          </p:cNvPr>
          <p:cNvSpPr>
            <a:spLocks noGrp="1"/>
          </p:cNvSpPr>
          <p:nvPr>
            <p:ph type="sldNum" sz="quarter" idx="12"/>
          </p:nvPr>
        </p:nvSpPr>
        <p:spPr/>
        <p:txBody>
          <a:bodyPr/>
          <a:lstStyle/>
          <a:p>
            <a:fld id="{A583B345-362F-4478-B277-ACB22F342A7C}" type="slidenum">
              <a:rPr lang="en-US" smtClean="0"/>
              <a:t>‹#›</a:t>
            </a:fld>
            <a:endParaRPr lang="en-US"/>
          </a:p>
        </p:txBody>
      </p:sp>
    </p:spTree>
    <p:extLst>
      <p:ext uri="{BB962C8B-B14F-4D97-AF65-F5344CB8AC3E}">
        <p14:creationId xmlns:p14="http://schemas.microsoft.com/office/powerpoint/2010/main" val="3332426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E7FFC-26FA-43B6-9176-24C7BECAFC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FC6F1AA-0035-4732-A1DD-E170129764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2709B60-3E82-412A-9796-5E7D5B9089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1C971FE-7846-4EC7-8D70-7997D59FC5AD}"/>
              </a:ext>
            </a:extLst>
          </p:cNvPr>
          <p:cNvSpPr>
            <a:spLocks noGrp="1"/>
          </p:cNvSpPr>
          <p:nvPr>
            <p:ph type="dt" sz="half" idx="10"/>
          </p:nvPr>
        </p:nvSpPr>
        <p:spPr/>
        <p:txBody>
          <a:bodyPr/>
          <a:lstStyle/>
          <a:p>
            <a:fld id="{0276C6A1-EA81-4104-8182-AB22CD1E6434}" type="datetimeFigureOut">
              <a:rPr lang="en-US" smtClean="0"/>
              <a:t>4/1/2019</a:t>
            </a:fld>
            <a:endParaRPr lang="en-US"/>
          </a:p>
        </p:txBody>
      </p:sp>
      <p:sp>
        <p:nvSpPr>
          <p:cNvPr id="6" name="Footer Placeholder 5">
            <a:extLst>
              <a:ext uri="{FF2B5EF4-FFF2-40B4-BE49-F238E27FC236}">
                <a16:creationId xmlns:a16="http://schemas.microsoft.com/office/drawing/2014/main" id="{706E90E2-5922-430B-AEFF-5B052D2F52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7F7926-04FF-469F-B6FB-254DD951041F}"/>
              </a:ext>
            </a:extLst>
          </p:cNvPr>
          <p:cNvSpPr>
            <a:spLocks noGrp="1"/>
          </p:cNvSpPr>
          <p:nvPr>
            <p:ph type="sldNum" sz="quarter" idx="12"/>
          </p:nvPr>
        </p:nvSpPr>
        <p:spPr/>
        <p:txBody>
          <a:bodyPr/>
          <a:lstStyle/>
          <a:p>
            <a:fld id="{A583B345-362F-4478-B277-ACB22F342A7C}" type="slidenum">
              <a:rPr lang="en-US" smtClean="0"/>
              <a:t>‹#›</a:t>
            </a:fld>
            <a:endParaRPr lang="en-US"/>
          </a:p>
        </p:txBody>
      </p:sp>
    </p:spTree>
    <p:extLst>
      <p:ext uri="{BB962C8B-B14F-4D97-AF65-F5344CB8AC3E}">
        <p14:creationId xmlns:p14="http://schemas.microsoft.com/office/powerpoint/2010/main" val="4037042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CAEFA-CD26-45A4-AC78-36A4C1D3EB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C316A42-E561-43FB-A0FB-4E6692E68F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6A28F0C-B8A3-4D39-A089-114EBB8FCD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D790797-20C1-4F8C-AD77-53B86724E724}"/>
              </a:ext>
            </a:extLst>
          </p:cNvPr>
          <p:cNvSpPr>
            <a:spLocks noGrp="1"/>
          </p:cNvSpPr>
          <p:nvPr>
            <p:ph type="dt" sz="half" idx="10"/>
          </p:nvPr>
        </p:nvSpPr>
        <p:spPr/>
        <p:txBody>
          <a:bodyPr/>
          <a:lstStyle/>
          <a:p>
            <a:fld id="{0276C6A1-EA81-4104-8182-AB22CD1E6434}" type="datetimeFigureOut">
              <a:rPr lang="en-US" smtClean="0"/>
              <a:t>4/1/2019</a:t>
            </a:fld>
            <a:endParaRPr lang="en-US"/>
          </a:p>
        </p:txBody>
      </p:sp>
      <p:sp>
        <p:nvSpPr>
          <p:cNvPr id="6" name="Footer Placeholder 5">
            <a:extLst>
              <a:ext uri="{FF2B5EF4-FFF2-40B4-BE49-F238E27FC236}">
                <a16:creationId xmlns:a16="http://schemas.microsoft.com/office/drawing/2014/main" id="{03E21F64-ECB9-42BA-A9CC-FB047A2D94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9DF94C-519D-4BF3-A8E9-EAC5AF4B8AF1}"/>
              </a:ext>
            </a:extLst>
          </p:cNvPr>
          <p:cNvSpPr>
            <a:spLocks noGrp="1"/>
          </p:cNvSpPr>
          <p:nvPr>
            <p:ph type="sldNum" sz="quarter" idx="12"/>
          </p:nvPr>
        </p:nvSpPr>
        <p:spPr/>
        <p:txBody>
          <a:bodyPr/>
          <a:lstStyle/>
          <a:p>
            <a:fld id="{A583B345-362F-4478-B277-ACB22F342A7C}" type="slidenum">
              <a:rPr lang="en-US" smtClean="0"/>
              <a:t>‹#›</a:t>
            </a:fld>
            <a:endParaRPr lang="en-US"/>
          </a:p>
        </p:txBody>
      </p:sp>
    </p:spTree>
    <p:extLst>
      <p:ext uri="{BB962C8B-B14F-4D97-AF65-F5344CB8AC3E}">
        <p14:creationId xmlns:p14="http://schemas.microsoft.com/office/powerpoint/2010/main" val="1113649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F32EDB-8F7C-4911-BF60-53D4C7124F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1878466-55B4-4A7C-9FAF-8528F1EBC4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632F73-A747-4DDF-A638-6DDDF7E17E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76C6A1-EA81-4104-8182-AB22CD1E6434}" type="datetimeFigureOut">
              <a:rPr lang="en-US" smtClean="0"/>
              <a:t>4/1/2019</a:t>
            </a:fld>
            <a:endParaRPr lang="en-US"/>
          </a:p>
        </p:txBody>
      </p:sp>
      <p:sp>
        <p:nvSpPr>
          <p:cNvPr id="5" name="Footer Placeholder 4">
            <a:extLst>
              <a:ext uri="{FF2B5EF4-FFF2-40B4-BE49-F238E27FC236}">
                <a16:creationId xmlns:a16="http://schemas.microsoft.com/office/drawing/2014/main" id="{34CD7F15-D89E-42D9-AEC6-C3C93B9EC8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C7B7869-9F26-4077-9BF1-B538BF2306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83B345-362F-4478-B277-ACB22F342A7C}" type="slidenum">
              <a:rPr lang="en-US" smtClean="0"/>
              <a:t>‹#›</a:t>
            </a:fld>
            <a:endParaRPr lang="en-US"/>
          </a:p>
        </p:txBody>
      </p:sp>
    </p:spTree>
    <p:extLst>
      <p:ext uri="{BB962C8B-B14F-4D97-AF65-F5344CB8AC3E}">
        <p14:creationId xmlns:p14="http://schemas.microsoft.com/office/powerpoint/2010/main" val="9281216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EC4F2-5894-4654-A173-EFC953D22277}"/>
              </a:ext>
            </a:extLst>
          </p:cNvPr>
          <p:cNvSpPr>
            <a:spLocks noGrp="1"/>
          </p:cNvSpPr>
          <p:nvPr>
            <p:ph type="ctrTitle"/>
          </p:nvPr>
        </p:nvSpPr>
        <p:spPr/>
        <p:txBody>
          <a:bodyPr/>
          <a:lstStyle/>
          <a:p>
            <a:r>
              <a:rPr lang="en-US" dirty="0"/>
              <a:t>The National debt and deficit</a:t>
            </a:r>
          </a:p>
        </p:txBody>
      </p:sp>
      <p:sp>
        <p:nvSpPr>
          <p:cNvPr id="3" name="Subtitle 2">
            <a:extLst>
              <a:ext uri="{FF2B5EF4-FFF2-40B4-BE49-F238E27FC236}">
                <a16:creationId xmlns:a16="http://schemas.microsoft.com/office/drawing/2014/main" id="{33B90324-4D0E-462F-80B7-C799AE7C58F1}"/>
              </a:ext>
            </a:extLst>
          </p:cNvPr>
          <p:cNvSpPr>
            <a:spLocks noGrp="1"/>
          </p:cNvSpPr>
          <p:nvPr>
            <p:ph type="subTitle" idx="1"/>
          </p:nvPr>
        </p:nvSpPr>
        <p:spPr/>
        <p:txBody>
          <a:bodyPr/>
          <a:lstStyle/>
          <a:p>
            <a:r>
              <a:rPr lang="en-US" dirty="0"/>
              <a:t>A Torah based study</a:t>
            </a:r>
          </a:p>
        </p:txBody>
      </p:sp>
    </p:spTree>
    <p:extLst>
      <p:ext uri="{BB962C8B-B14F-4D97-AF65-F5344CB8AC3E}">
        <p14:creationId xmlns:p14="http://schemas.microsoft.com/office/powerpoint/2010/main" val="1459752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B2F48-501E-4C39-AB67-FE2F6175185E}"/>
              </a:ext>
            </a:extLst>
          </p:cNvPr>
          <p:cNvSpPr>
            <a:spLocks noGrp="1"/>
          </p:cNvSpPr>
          <p:nvPr>
            <p:ph type="title"/>
          </p:nvPr>
        </p:nvSpPr>
        <p:spPr>
          <a:xfrm>
            <a:off x="165100" y="365125"/>
            <a:ext cx="2552700" cy="6264275"/>
          </a:xfrm>
        </p:spPr>
        <p:txBody>
          <a:bodyPr>
            <a:normAutofit fontScale="90000"/>
          </a:bodyPr>
          <a:lstStyle/>
          <a:p>
            <a:r>
              <a:rPr lang="en-US" dirty="0"/>
              <a:t>This chart however assumes that revenues will remain flat which historically ha not been true</a:t>
            </a:r>
          </a:p>
        </p:txBody>
      </p:sp>
      <p:pic>
        <p:nvPicPr>
          <p:cNvPr id="5" name="Content Placeholder 4">
            <a:extLst>
              <a:ext uri="{FF2B5EF4-FFF2-40B4-BE49-F238E27FC236}">
                <a16:creationId xmlns:a16="http://schemas.microsoft.com/office/drawing/2014/main" id="{DD0D2BE6-4E1C-40EA-8946-D04922F8021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57500" y="57149"/>
            <a:ext cx="8991600" cy="6743701"/>
          </a:xfrm>
        </p:spPr>
      </p:pic>
    </p:spTree>
    <p:extLst>
      <p:ext uri="{BB962C8B-B14F-4D97-AF65-F5344CB8AC3E}">
        <p14:creationId xmlns:p14="http://schemas.microsoft.com/office/powerpoint/2010/main" val="3770152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B62E7-D603-4747-B45B-6C17B3EAD0A5}"/>
              </a:ext>
            </a:extLst>
          </p:cNvPr>
          <p:cNvSpPr>
            <a:spLocks noGrp="1"/>
          </p:cNvSpPr>
          <p:nvPr>
            <p:ph type="title"/>
          </p:nvPr>
        </p:nvSpPr>
        <p:spPr/>
        <p:txBody>
          <a:bodyPr/>
          <a:lstStyle/>
          <a:p>
            <a:pPr algn="ctr"/>
            <a:r>
              <a:rPr lang="en-US" dirty="0"/>
              <a:t>The difference between debt and deficit</a:t>
            </a:r>
          </a:p>
        </p:txBody>
      </p:sp>
      <p:sp>
        <p:nvSpPr>
          <p:cNvPr id="3" name="Content Placeholder 2">
            <a:extLst>
              <a:ext uri="{FF2B5EF4-FFF2-40B4-BE49-F238E27FC236}">
                <a16:creationId xmlns:a16="http://schemas.microsoft.com/office/drawing/2014/main" id="{31FFBCBB-5A83-427B-B442-43A104D06EBF}"/>
              </a:ext>
            </a:extLst>
          </p:cNvPr>
          <p:cNvSpPr>
            <a:spLocks noGrp="1"/>
          </p:cNvSpPr>
          <p:nvPr>
            <p:ph idx="1"/>
          </p:nvPr>
        </p:nvSpPr>
        <p:spPr/>
        <p:txBody>
          <a:bodyPr>
            <a:normAutofit/>
          </a:bodyPr>
          <a:lstStyle/>
          <a:p>
            <a:r>
              <a:rPr lang="en-US" dirty="0"/>
              <a:t>Despite efforts made by the US government to keep a balanced budget, in most years, their efforts fail.</a:t>
            </a:r>
          </a:p>
          <a:p>
            <a:r>
              <a:rPr lang="en-US" dirty="0"/>
              <a:t>Most years, the spending by the federal government exceeds the incomes through taxes and other fees. This difference is called the </a:t>
            </a:r>
            <a:r>
              <a:rPr lang="en-US" b="1" dirty="0"/>
              <a:t>deficit</a:t>
            </a:r>
            <a:r>
              <a:rPr lang="en-US" dirty="0"/>
              <a:t>.</a:t>
            </a:r>
          </a:p>
          <a:p>
            <a:r>
              <a:rPr lang="en-US" dirty="0"/>
              <a:t>To pay for this extra debt, the US government borrows by issuing US savings bonds (basically a </a:t>
            </a:r>
            <a:r>
              <a:rPr lang="en-US" dirty="0" err="1"/>
              <a:t>shtar</a:t>
            </a:r>
            <a:r>
              <a:rPr lang="en-US" dirty="0"/>
              <a:t> </a:t>
            </a:r>
            <a:r>
              <a:rPr lang="en-US" dirty="0" err="1"/>
              <a:t>chov</a:t>
            </a:r>
            <a:r>
              <a:rPr lang="en-US" dirty="0"/>
              <a:t>) which people all over the world purchase and which they will eventually collect on with interest.</a:t>
            </a:r>
          </a:p>
          <a:p>
            <a:r>
              <a:rPr lang="en-US" dirty="0"/>
              <a:t>As these deficits continue to be had every year, and largely remain unpaid, this brings the US deeper and deeper into </a:t>
            </a:r>
            <a:r>
              <a:rPr lang="en-US" b="1" dirty="0"/>
              <a:t>debt</a:t>
            </a:r>
            <a:r>
              <a:rPr lang="en-US" dirty="0"/>
              <a:t>. </a:t>
            </a:r>
          </a:p>
        </p:txBody>
      </p:sp>
    </p:spTree>
    <p:extLst>
      <p:ext uri="{BB962C8B-B14F-4D97-AF65-F5344CB8AC3E}">
        <p14:creationId xmlns:p14="http://schemas.microsoft.com/office/powerpoint/2010/main" val="1118171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EACEA-5FD8-4C67-9C23-EEF48C56AFA4}"/>
              </a:ext>
            </a:extLst>
          </p:cNvPr>
          <p:cNvSpPr>
            <a:spLocks noGrp="1"/>
          </p:cNvSpPr>
          <p:nvPr>
            <p:ph type="title"/>
          </p:nvPr>
        </p:nvSpPr>
        <p:spPr/>
        <p:txBody>
          <a:bodyPr/>
          <a:lstStyle/>
          <a:p>
            <a:r>
              <a:rPr lang="en-US" dirty="0"/>
              <a:t>What causes these deficits to occur?</a:t>
            </a:r>
          </a:p>
        </p:txBody>
      </p:sp>
      <p:sp>
        <p:nvSpPr>
          <p:cNvPr id="3" name="Content Placeholder 2">
            <a:extLst>
              <a:ext uri="{FF2B5EF4-FFF2-40B4-BE49-F238E27FC236}">
                <a16:creationId xmlns:a16="http://schemas.microsoft.com/office/drawing/2014/main" id="{66145F95-235F-48E3-BBFF-6BBB4D8B9C0E}"/>
              </a:ext>
            </a:extLst>
          </p:cNvPr>
          <p:cNvSpPr>
            <a:spLocks noGrp="1"/>
          </p:cNvSpPr>
          <p:nvPr>
            <p:ph idx="1"/>
          </p:nvPr>
        </p:nvSpPr>
        <p:spPr/>
        <p:txBody>
          <a:bodyPr>
            <a:normAutofit/>
          </a:bodyPr>
          <a:lstStyle/>
          <a:p>
            <a:r>
              <a:rPr lang="en-US" dirty="0"/>
              <a:t>Deficits are accrued usually because of wars and recessions, although as of late, even without wars and recessions, regular spending seems to outpace income.</a:t>
            </a:r>
          </a:p>
          <a:p>
            <a:r>
              <a:rPr lang="en-US" dirty="0"/>
              <a:t>The precedent of spending more than what was coming in (at least on defense) was set in the revolutionary war when the colonies borrowed more than they had to buy weapons and feed their armies.</a:t>
            </a:r>
          </a:p>
          <a:p>
            <a:r>
              <a:rPr lang="en-US" dirty="0"/>
              <a:t>In the civil war, the US deficit ran up to 1 billion dollars. In WWII it ran up to 200 billion. In the 1980’s to 90’s, in order to fight the recession ongoing at the time, the US ran up trillions of dollars in debt by cutting taxes in order to stimulate the economy.</a:t>
            </a:r>
          </a:p>
        </p:txBody>
      </p:sp>
    </p:spTree>
    <p:extLst>
      <p:ext uri="{BB962C8B-B14F-4D97-AF65-F5344CB8AC3E}">
        <p14:creationId xmlns:p14="http://schemas.microsoft.com/office/powerpoint/2010/main" val="2852093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473DD-CB19-4982-8A39-BDCFC76A1286}"/>
              </a:ext>
            </a:extLst>
          </p:cNvPr>
          <p:cNvSpPr>
            <a:spLocks noGrp="1"/>
          </p:cNvSpPr>
          <p:nvPr>
            <p:ph type="title"/>
          </p:nvPr>
        </p:nvSpPr>
        <p:spPr/>
        <p:txBody>
          <a:bodyPr/>
          <a:lstStyle/>
          <a:p>
            <a:r>
              <a:rPr lang="en-US" dirty="0"/>
              <a:t>How big is the national debt today?</a:t>
            </a:r>
          </a:p>
        </p:txBody>
      </p:sp>
      <p:pic>
        <p:nvPicPr>
          <p:cNvPr id="5" name="Content Placeholder 4">
            <a:extLst>
              <a:ext uri="{FF2B5EF4-FFF2-40B4-BE49-F238E27FC236}">
                <a16:creationId xmlns:a16="http://schemas.microsoft.com/office/drawing/2014/main" id="{FD8B6413-2CDD-43FB-9D23-B05AF70F256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20533" y="1690688"/>
            <a:ext cx="9750934" cy="4936411"/>
          </a:xfrm>
        </p:spPr>
      </p:pic>
    </p:spTree>
    <p:extLst>
      <p:ext uri="{BB962C8B-B14F-4D97-AF65-F5344CB8AC3E}">
        <p14:creationId xmlns:p14="http://schemas.microsoft.com/office/powerpoint/2010/main" val="3701243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319EE-EE9B-4814-8409-717B315BC89A}"/>
              </a:ext>
            </a:extLst>
          </p:cNvPr>
          <p:cNvSpPr>
            <a:spLocks noGrp="1"/>
          </p:cNvSpPr>
          <p:nvPr>
            <p:ph type="title"/>
          </p:nvPr>
        </p:nvSpPr>
        <p:spPr/>
        <p:txBody>
          <a:bodyPr/>
          <a:lstStyle/>
          <a:p>
            <a:pPr algn="ctr"/>
            <a:r>
              <a:rPr lang="en-US" dirty="0"/>
              <a:t>Is this debt good or bad for the US?</a:t>
            </a:r>
          </a:p>
        </p:txBody>
      </p:sp>
      <p:sp>
        <p:nvSpPr>
          <p:cNvPr id="3" name="Content Placeholder 2">
            <a:extLst>
              <a:ext uri="{FF2B5EF4-FFF2-40B4-BE49-F238E27FC236}">
                <a16:creationId xmlns:a16="http://schemas.microsoft.com/office/drawing/2014/main" id="{1AC940FA-E522-4096-96D3-2E082D44828D}"/>
              </a:ext>
            </a:extLst>
          </p:cNvPr>
          <p:cNvSpPr>
            <a:spLocks noGrp="1"/>
          </p:cNvSpPr>
          <p:nvPr>
            <p:ph idx="1"/>
          </p:nvPr>
        </p:nvSpPr>
        <p:spPr/>
        <p:txBody>
          <a:bodyPr>
            <a:normAutofit fontScale="92500" lnSpcReduction="10000"/>
          </a:bodyPr>
          <a:lstStyle/>
          <a:p>
            <a:r>
              <a:rPr lang="en-US" dirty="0"/>
              <a:t>It depends </a:t>
            </a:r>
          </a:p>
          <a:p>
            <a:r>
              <a:rPr lang="en-US" dirty="0"/>
              <a:t>On the one hand, it allows us the freedom to do what we wish today.</a:t>
            </a:r>
          </a:p>
          <a:p>
            <a:r>
              <a:rPr lang="en-US" dirty="0"/>
              <a:t>Also, as long as the economy keeps on growing and we are able to make the yearly payments on the interest, we are ok even with a growing debt.</a:t>
            </a:r>
          </a:p>
          <a:p>
            <a:r>
              <a:rPr lang="en-US" dirty="0"/>
              <a:t>However if times were no good over a long period and our revenue dropped significantly, we would be in no shape to pay our debt, </a:t>
            </a:r>
          </a:p>
          <a:p>
            <a:r>
              <a:rPr lang="en-US" dirty="0"/>
              <a:t>This would essentially bankrupt this country. </a:t>
            </a:r>
          </a:p>
          <a:p>
            <a:r>
              <a:rPr lang="en-US" dirty="0"/>
              <a:t>Moreover, if there was a panic in the world and all the people who owned American debt all came collecting at once, we would have no money for anything as the amount owed= or even exceeds the total GDP of the US economy!</a:t>
            </a:r>
          </a:p>
        </p:txBody>
      </p:sp>
    </p:spTree>
    <p:extLst>
      <p:ext uri="{BB962C8B-B14F-4D97-AF65-F5344CB8AC3E}">
        <p14:creationId xmlns:p14="http://schemas.microsoft.com/office/powerpoint/2010/main" val="350736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4D30A-0A3E-44A8-AAEF-2E472B397719}"/>
              </a:ext>
            </a:extLst>
          </p:cNvPr>
          <p:cNvSpPr>
            <a:spLocks noGrp="1"/>
          </p:cNvSpPr>
          <p:nvPr>
            <p:ph type="title"/>
          </p:nvPr>
        </p:nvSpPr>
        <p:spPr/>
        <p:txBody>
          <a:bodyPr/>
          <a:lstStyle/>
          <a:p>
            <a:pPr algn="ctr"/>
            <a:r>
              <a:rPr lang="en-US" dirty="0"/>
              <a:t>And how much is it of the GDP</a:t>
            </a:r>
          </a:p>
        </p:txBody>
      </p:sp>
      <p:pic>
        <p:nvPicPr>
          <p:cNvPr id="5" name="Content Placeholder 4">
            <a:extLst>
              <a:ext uri="{FF2B5EF4-FFF2-40B4-BE49-F238E27FC236}">
                <a16:creationId xmlns:a16="http://schemas.microsoft.com/office/drawing/2014/main" id="{4DBD5C86-5998-485E-B04C-1E9A857A51C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4714" y="2044700"/>
            <a:ext cx="11742572" cy="3898900"/>
          </a:xfrm>
        </p:spPr>
      </p:pic>
    </p:spTree>
    <p:extLst>
      <p:ext uri="{BB962C8B-B14F-4D97-AF65-F5344CB8AC3E}">
        <p14:creationId xmlns:p14="http://schemas.microsoft.com/office/powerpoint/2010/main" val="968617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7C929-7912-4BB0-A890-1E2E3ADC8160}"/>
              </a:ext>
            </a:extLst>
          </p:cNvPr>
          <p:cNvSpPr>
            <a:spLocks noGrp="1"/>
          </p:cNvSpPr>
          <p:nvPr>
            <p:ph type="title"/>
          </p:nvPr>
        </p:nvSpPr>
        <p:spPr/>
        <p:txBody>
          <a:bodyPr/>
          <a:lstStyle/>
          <a:p>
            <a:pPr algn="ctr"/>
            <a:r>
              <a:rPr lang="en-US" dirty="0"/>
              <a:t>Internal vs. external debt</a:t>
            </a:r>
          </a:p>
        </p:txBody>
      </p:sp>
      <p:sp>
        <p:nvSpPr>
          <p:cNvPr id="3" name="Content Placeholder 2">
            <a:extLst>
              <a:ext uri="{FF2B5EF4-FFF2-40B4-BE49-F238E27FC236}">
                <a16:creationId xmlns:a16="http://schemas.microsoft.com/office/drawing/2014/main" id="{89009B06-3072-45BD-B59C-B8A0C875F00F}"/>
              </a:ext>
            </a:extLst>
          </p:cNvPr>
          <p:cNvSpPr>
            <a:spLocks noGrp="1"/>
          </p:cNvSpPr>
          <p:nvPr>
            <p:ph idx="1"/>
          </p:nvPr>
        </p:nvSpPr>
        <p:spPr/>
        <p:txBody>
          <a:bodyPr>
            <a:normAutofit/>
          </a:bodyPr>
          <a:lstStyle/>
          <a:p>
            <a:r>
              <a:rPr lang="en-US" dirty="0"/>
              <a:t>Much of debt that the US has, is owed to its citizens and other governmental agencies. Thus even if we have to pay it up to the citizens, that money will be used to buy items in the US and will recycle money back into the economy keeping the economy strong.</a:t>
            </a:r>
          </a:p>
          <a:p>
            <a:r>
              <a:rPr lang="en-US" dirty="0"/>
              <a:t>Moreover, that money will be taxed and thus it is similar to taking money from one pocket and putting it into another. </a:t>
            </a:r>
          </a:p>
          <a:p>
            <a:r>
              <a:rPr lang="en-US" dirty="0"/>
              <a:t>In a way this internal debt can almost be seen as a good debt. </a:t>
            </a:r>
          </a:p>
          <a:p>
            <a:r>
              <a:rPr lang="en-US" dirty="0"/>
              <a:t>On the other hand, 47% of US debt is owed to foreign governments and citizens of other countries. That debt could be seen as bad since one that money that leaves our country it wont benefit anyone here.</a:t>
            </a:r>
          </a:p>
        </p:txBody>
      </p:sp>
    </p:spTree>
    <p:extLst>
      <p:ext uri="{BB962C8B-B14F-4D97-AF65-F5344CB8AC3E}">
        <p14:creationId xmlns:p14="http://schemas.microsoft.com/office/powerpoint/2010/main" val="3323323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871CA-B6F5-4E8E-8212-A0648FC9AB3E}"/>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CEFA7D7F-97B3-4637-825F-BCF71F554CF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21500" y="20637"/>
            <a:ext cx="10022700" cy="6840459"/>
          </a:xfrm>
        </p:spPr>
      </p:pic>
    </p:spTree>
    <p:extLst>
      <p:ext uri="{BB962C8B-B14F-4D97-AF65-F5344CB8AC3E}">
        <p14:creationId xmlns:p14="http://schemas.microsoft.com/office/powerpoint/2010/main" val="546664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F8FDC-A0CF-4A31-B1E7-0D2295744536}"/>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DE5B87C5-36B6-4D3D-9B08-AD00F4369F0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83845" y="0"/>
            <a:ext cx="11254155" cy="6858000"/>
          </a:xfrm>
        </p:spPr>
      </p:pic>
    </p:spTree>
    <p:extLst>
      <p:ext uri="{BB962C8B-B14F-4D97-AF65-F5344CB8AC3E}">
        <p14:creationId xmlns:p14="http://schemas.microsoft.com/office/powerpoint/2010/main" val="36449151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TotalTime>
  <Words>606</Words>
  <Application>Microsoft Office PowerPoint</Application>
  <PresentationFormat>Widescreen</PresentationFormat>
  <Paragraphs>32</Paragraphs>
  <Slides>10</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The National debt and deficit</vt:lpstr>
      <vt:lpstr>The difference between debt and deficit</vt:lpstr>
      <vt:lpstr>What causes these deficits to occur?</vt:lpstr>
      <vt:lpstr>How big is the national debt today?</vt:lpstr>
      <vt:lpstr>Is this debt good or bad for the US?</vt:lpstr>
      <vt:lpstr>And how much is it of the GDP</vt:lpstr>
      <vt:lpstr>Internal vs. external debt</vt:lpstr>
      <vt:lpstr>PowerPoint Presentation</vt:lpstr>
      <vt:lpstr>PowerPoint Presentation</vt:lpstr>
      <vt:lpstr>This chart however assumes that revenues will remain flat which historically ha not been true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National debt and deficit</dc:title>
  <dc:creator>mbrodys</dc:creator>
  <cp:lastModifiedBy>mbrodys</cp:lastModifiedBy>
  <cp:revision>11</cp:revision>
  <dcterms:created xsi:type="dcterms:W3CDTF">2018-12-20T17:19:25Z</dcterms:created>
  <dcterms:modified xsi:type="dcterms:W3CDTF">2019-04-01T20:28:18Z</dcterms:modified>
</cp:coreProperties>
</file>