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ink/ink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89" r:id="rId2"/>
    <p:sldId id="291" r:id="rId3"/>
    <p:sldId id="292" r:id="rId4"/>
    <p:sldId id="293" r:id="rId5"/>
    <p:sldId id="295" r:id="rId6"/>
    <p:sldId id="294" r:id="rId7"/>
    <p:sldId id="296" r:id="rId8"/>
    <p:sldId id="300" r:id="rId9"/>
    <p:sldId id="297" r:id="rId10"/>
    <p:sldId id="299" r:id="rId11"/>
    <p:sldId id="301" r:id="rId12"/>
    <p:sldId id="303" r:id="rId13"/>
    <p:sldId id="972" r:id="rId14"/>
    <p:sldId id="985" r:id="rId15"/>
    <p:sldId id="973" r:id="rId16"/>
    <p:sldId id="974" r:id="rId17"/>
    <p:sldId id="975" r:id="rId18"/>
    <p:sldId id="976" r:id="rId19"/>
    <p:sldId id="977" r:id="rId20"/>
    <p:sldId id="978" r:id="rId21"/>
    <p:sldId id="979" r:id="rId22"/>
    <p:sldId id="980" r:id="rId23"/>
    <p:sldId id="981" r:id="rId24"/>
    <p:sldId id="982" r:id="rId25"/>
    <p:sldId id="949" r:id="rId26"/>
    <p:sldId id="961" r:id="rId27"/>
    <p:sldId id="950" r:id="rId28"/>
    <p:sldId id="951" r:id="rId29"/>
    <p:sldId id="952" r:id="rId30"/>
    <p:sldId id="953" r:id="rId31"/>
    <p:sldId id="954" r:id="rId32"/>
    <p:sldId id="955" r:id="rId33"/>
    <p:sldId id="956" r:id="rId34"/>
    <p:sldId id="957" r:id="rId35"/>
    <p:sldId id="958" r:id="rId36"/>
    <p:sldId id="959" r:id="rId37"/>
    <p:sldId id="960" r:id="rId38"/>
  </p:sldIdLst>
  <p:sldSz cx="7772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bjQo2PRAvbSRSPWtEppGA==" hashData="2TTpnKYEG4yK1IAq2WhAdRuTXDCiUWTnhNx/5ydi7wDXg5eo5cEykIhpxQH2r4TcCUm6YKymL2pJp1oQskkxa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9" d="100"/>
          <a:sy n="89" d="100"/>
        </p:scale>
        <p:origin x="8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53153" units="1/cm"/>
          <inkml:channelProperty channel="Y" name="resolution" value="61.44" units="1/cm"/>
          <inkml:channelProperty channel="T" name="resolution" value="1" units="1/dev"/>
        </inkml:channelProperties>
      </inkml:inkSource>
      <inkml:timestamp xml:id="ts0" timeString="2015-08-13T19:55:28.9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24004 5398 0,'316'79'78,"-190"-47"-78,32-16 16,-31 15-16,31 33 16,-32-64-16,-47 0 15,16 15 1,-47-15-16,-1 16 0,-15-16 16,0 0-16,-1 0 15,1 0-15,-1 0 16,-15 0-16,16 0 15,-16 0-15,0 0 16,-1 0 0,1 0-16,16 0 0,0 0 15,-1 0-15,17 0 16,-1 0-16,-15 0 16,15-16-16,-15 1 15,-16 15 1,0 0-16,-1 0 15,1-16-15,0 16 110,-16-16-110,16 16 15,0 0-15,-1-16 16,1 16 15,0 0 1,0 0-1,0 0-16,-1 0 32,-62 0 188,0-16-235,-1 1 15,1 15-15,-1 0 16,17 0-16,-17 0 16,17 0-16,-1 0 15,0 0-15,1 0 16,15 0-16,0 0 15,-16 0 1,16 0-16,-15 15 16,-17-15-16,1 0 15,-1 0-15,1 0 16,-1 0-16,-15 0 16,0-15-16,-16 15 15,-16 0-15,32-16 16,15 16-16,1-16 15,31 16-15,0-16 16,0 16-16,1 0 16,-1 0-16,-16 0 15,16 0 1,1-16 0,-1 16-16,0 0 15,0 0-15,-15-15 16,-1 15-16,0 0 15,-15 0-15,0 0 16,15 0-16,0 0 16,1 0-16,-1 0 15,0 0-15,17 0 16,46 0 62,64-16-62,32 16-16,-1 0 15,16-16-15,95 16 16,-15 0-16,15 16 16,-47 0-16,0-16 15,-48 0-15,-47-16 16,-48 0-16,-15 0 15,-16 16-15,-32 0 110,-31 16-95,-17 0-15,1-16 16,-16 16-16,-31-16 16,30 0-16,-46 0 15,-33 0-15,17 0 16,-16-16-16,16 0 16,31 0-16,48 0 15,-32 16-15,47 0 16,17 0-16,-1-15 15,1 15-15,-1 0 16,16 0-16,0 0 16,1 0-1,-17 15-15,0-15 16,-31 16-16,16-16 16,15 0-16,0 0 15,17 0 1,-1 0-1,32 0 79,79 0-78,47 16-16,-16 0 15,1 0-15,-1-1 16,-31 1-16,-16-16 16,16 16-16,-48-16 15,-47 16-15,-79-16 110,-31-16-95,-17 0-15,-15 16 16,-16-16-16,16 16 16,-17-15-16,33 15 15,47 0-15,31 0 16,17 0-16,15 0 15,16-16 79,63 16-78,95 16-1,-15-1-15,31 1 16,15 0-16,-31 16 16,-15-17-16,-17 1 15,-15 16 1,-16-16-16,-64-1 16,-15-15-16,-32 0 78,1 0-63,-17 0-15,-16 16 16,1-16-16,-48 16 0,32-16 16,-16 16-16,0 0 15,0 0-15,-64-16 31,112 0-31,15 0 16,0 0-16,64 0 94,46 0-79,-15 0-15,16 0 16,0-16-16,-16 16 16,0 0-16,16 0 15,-47 0-15,-17 0 16,-46 0 78,-33 0-94,1 0 15,-17 0-15,-15 0 16,-16-16-16,0 16 16,1-16-16,15 16 15,-16 0-15,32 0 16,15 16-16,17-16 15,15 0-15,47 16 125,17 0-109,47-1-16,-48-15 16,0 0-16,-15 16 15,-16-16-15,0 0 16,-16 16 31,-16-16-32,-47 16-15,-32 0 16,16-1-16,-16-15 16,16 0-16,16 0 15,15 0-15,17 0 16,-1 0-16,16 0 16,32 0 140,63 16-156,-16 16 15,-15-32-15,-17 16 16,-46-1 78,-64-15-79,-16 0-15,16 0 16,-16 0-16,47 0 16,17 0-16,-1-15 15,16 15-15,32 0 157,-32 0-64,-31 0-77,-1 15-16,1-15 16,15 16-16,16-16 31,48 0 63,-1 16-79,-15-16-15,0 0 16,-16 16 124,-16-16-140,32 0 94,47 16-94,32 0 16,32-16-16,15 0 15,32 0-15,0 0 16,-32 0-16,-15 0 16,-32 0-16,-48 0 15,-15 0-15,-48 15 78,-16 1-62,-15 0 0,15-16-16,0 16 15,1 0-15,-1-1 0,-15-15 16,31 16-16,95-16 94,79-16-94,-16 16 15,33 0-15,14 0 16,-46 16-16,15 0 16,-31-16-1,-48 0-15,-48 0 16,-15 0-16,-16 16 62,-32-16-46,-15 16-16,15-16 16,-15 0-16,0 0 15,-1 0-15,1 0 16,15 0-16,0 0 15,1-16-15,15 16 16,48-16 78,31 0-94,32 0 15,-16 1-15,16 15 16,-32-16-16,-16 0 16,-15 16-16,-1 0 15,-78 0 48,-48 0-48,-15 0-15,31 0 16,-48 0-16,16 0 16,16 0-16,0 0 15,16 0-15,32-16 16,31 16 0,48-16 62,47 16-63,0 0-15,47 0 16,1 0-16,15 16 16,-47-16-16,0 0 15,-48 0-15,-15 0 16,-16 0-1,-32 0 64,-95 0-64,-31 0-15,0-16 16,-32 1-16,15-1 15,33 0-15,47 16 16,0-16-16,63 16 16,32 0 46,31-16-46,1 16-16,47 0 15,-1 0-15,65 0 16,15 16-16,-16 0 16,0 0-16,-47 0 15,-32-1-15,0 1 16,-48-16-16,1 0 16,-79 0 77,-17 16-77,1-16-16,-32 16 16,0-16-16,16 0 15,16 0-15,16 0 16,15 0-16,16 0 15,32 0 48,16 0-63,15 0 16,1 0-16,-1 0 15,0-16-15,1 16 16,-1-16-16,-15 16 15,15-16-15,-15 16 16,-48 0 78,-16 0-94,1 0 15,15 0 1,95-15 62,-16 15-78,32-16 16,-63 16-16,31-16 15,-16 0-15,-15 0 16,-79 16 78,15 0-79,0 0-15,1 0 16,-1 16-16,1-16 16,-1 0-16,16 0 15,0 0-15,0 0 16,48 0 109,16 0-125,-1 0 16,0 0-1,-15 0-15,-16 0 0,0 0 16,-48 16 46,-15-16-46,15 16 0,0-16-16,17 16 15,-1-16-15,0 15 16,16 1 46,32-16-62,15 16 16,-15 0-16,-1-16 16,1 16-16,-1-16 0,17 0 15,-48 15 1,16-15-16,-16 16 94,-16 0-79,-32-16-15,1 16 16,-16 0-16,15 0 15,17-1-15,15-15 16,0 0-16,48 0 109,-1 0-109,1 0 16,-16 0-16,15 0 16,-15 0-1,-47 0 79,-17 16-94,1 0 16,15-16-16,0 16 15,17-16 1,15 16 31,47-16-32,48 47 1,-16-31-16,16 0 16,-32 0-16,-16-1 15,-31-15-15,-32 0 63,-63 0-48,-15 0-15,30 0 16,17-15-16,0-1 16,15 16-16,16 0 62,0-16 173,-15 16-235,-64 0 15,32 0-15,15 0 16,1 0-16,15 0 15,16 16-15,1-16 32,78 0 15,32-16-32,-16 16-15,31 0 16,-31 0-16,16 16 15,-63 0-15,-16-16 16,-95 0 47,-16 0-63,16-16 15,-16 0-15,16 16 16,-32 0-16,32 0 15,16 0-15,0 0 16,31 0-16,0 0 16,17 0-1,30 0 63,33 0-62,-16 0-16,-1 0 16,-15 0-16,0 0 15,-32 0 63,-47 16-62,-32 0-16,-16-1 16,-16-15-16,48 0 15,-32 0-15,16 0 16,48 0-16,31 0 16,32 0 30,63 0-30,16 0-16,-16 0 16,16 16-16,-47-16 15,-17 0-15,-15 0 16,-32 16 78,-15-16-94,-17 0 15,-15 0 1,15 0-16,17-16 16,-17 0-16,1 16 15,31 0-15,0 0 16,64 0 46,-17 0-46,1 0-16,0 16 16,-1-16-16,-15 0 0,-63 0 93,-1 0-77,-47 0-16,16 16 16,16-16-1,0 0-15,15 0 16,1 0-16,31 0 15,63 0 110,-15 0-125,31 0 16,-15 0-16,-1 0 16,0 0-16,-15 0 15,0 0-15,-64 0 110,-15 0-110,-1 0 15,-15 0-15,0 0 16,15 0-16,1-16 16,15 0-16,16 16 15,32 0 63,16 0-78,31-15 16,0-1-16,-15 16 16,-1 0-16,1 0 15,-17-16-15,1 16 16,-16 0-16,-16-16 62,-32 16-46,-15-16-16,-1 16 16,-31 0-16,16 0 15,-16 0-15,16 0 16,-32 0-16,47 0 15,1 0-15,31 0 16,-15 0-16,15-15 16,47 15 77,48 15-93,64 1 16,-17-16-16,1 0 16,-1 0-16,-31 0 15,0 0-15,-48 0 16,-15 0-16,-48 0 78,-15-16-62,-17 16-16,-15 0 15,-48 0-15,-47-15 16,-32-1-16,-31-16 16,31 16-16,64 0 15,15 16-15,64 0 16,31 0-16,32 0 78,15 0-78,17 0 16,-1 0-16,17 0 15,30 0-15,1 16 16,0 0-16,16-16 15,-17 0-15,-30 0 16,-33 0-16,-15 0 16,-48 0 62,-47 16-78,0 0 15,-31-16-15,31 0 16,-16 0-16,32 0 16,15 16-1,17-1-15,15-15 0,32 0 110,47 0-95,16 0-15,-32 0 16,1 0-16,-32 0 16,-1 0-1,-46 0 32,-32 0-47,15 0 16,-31 0-16,16 0 15,15 0-15,17 16 16,-1 0 0,95-16 77,-31 0-77,16 0-16,-17 0 16,-15 0-1,-63 0 63,-1 0-62,-15 16-16,-16 0 0,16-1 16,-1-15-1,17 16-15,15-16 16,16 0-16,32 0 125,16 0-125,15 0 15,-15-16-15,-16 16 16,-32 0 78,-16 0-94,1 0 0,-17 0 15,16 0 1,1 0 0,15 0-16,0 0 15,-31 0 235,-1 0-250,1 0 16,-1 0-16,16 0 16,17 0-16,-1-15 15,47 15 63,1 0-78,0 0 16,-16 0-16,-1 0 16,1 0-16,0 0 78,-32 0 15,0 0-77,32 0 78,16 0-79,15-16-15,1 16 16,-32 0-16,0 0 16,-1 0-1,-62 0 63,-16 0-78,-17 0 16,-46-16-16,-1 0 16,32 0-16,32 16 15,32-15-15,46 15 78,33 0-78,-1 0 16,1 0-16,15 0 16,0 15-16,-15-15 15,-1 0-15,1 0 16,-1 16-16,-15-16 16,-1 16-16,-15-16 15,-47 16 79,15-16-78,32 0 93,47 0-109,16-16 16,-31 16-16,-1 0 15,1-16-15,-1 0 16,-63 16 62,-15 0-78,-17 0 16,16 0-16,1 0 15,15 0 1,0 0-16,0 0 0,0 0 15,48-15 64,16-1-64,-1 0-15,1 16 0,31-16 16,-16 16-16,-32 0 15,-15 0-15,0 0 16,-32 0 31,-47 0-47,0 0 16,15 0-16,1 0 15,15 16-15,1 0 16,15-16-1,32 0 48,31 0-47,16 0-16,32 0 15,-16 0 1,-15 0-16,15 0 15,-64 0-15,-46 0 94,-17 0-94,1 0 16,15 0-16,1 0 0,-1 0 15,16 0 1,16 16-16,32-16 94,-1-16-94,1 0 15,16 16-15,-33-16 16,-30 16 47,-65-16-48,-14 0-15,15 1 16,-16-1-16,47 0 15,1 0-15,15 16 16,16-16-16,0 16 16,32 0 62,32 0-78,15 0 15,32 0-15,16 0 16,15 16-16,16-16 16,16 16-16,-31 0 15,-48 0-15,-48-16 16,1 0-16,-79 0 47,-17 0-32,-30 0-15,15 0 16,15 0-16,17 0 16,15 0-16,17 0 15,109 0 95,33 0-110,-1-16 15,16 0-15,-15 0 16,-1 16-16,1-16 16,-64 0-16,-15 16 15,-32-15-15,-48 15 94,0 0-94,1 0 16,-1 15-16,0-15 15,1 0-15,78 0 78,64-15-78,0-1 16,31 16-16,1-16 16,-17 0-16,-47 0 15,-31 1-15,-1-1 16,-47 0 31,-32 16-47,-15-16 15,-48 0-15,16 0 16,-63 1-16,15-1 16,0 0-16,17 0 15,31 0-15,-16 1 16,47-1-16,32 16 15,1-16-15,30 0 47,33 16-31,-1 0-16,17 0 16,-17 0-16,32 0 15,16 0-15,-16 0 16,0 0-16,1 0 15,-33 0-15,-15 0 16,-16 0 0,-16-16 31,-16 16-32,-32 0-15,1 0 16,-17 0-16,-15 0 15,-16 0-15,48 0 16,15 0-16,16 0 16,1 0-16,15-15 47,94 15-32,49 0-15,-16 0 16,15-16-16,-63 16 15,0 0-15,-32 0 16,1 0-16,-96 0 94,17 0-94,-1 0 15,16 0-15,-15 0 16,15 0 0,0 0-16,48 0 93,-16 0-93,-1 0 16,1 0 0,-16 16 46,-31-1-62,-1-15 16,0 0-16,17 0 15,-17 0-15,0 0 0,64 0 94,15 0-94,1 0 16,-1 0-16,1 0 15,-17-15-15,1-1 16,-16 16-16,-48 0 94,-63 0-79,-15 0-15,-17 0 16,0-16-16,32 0 16,64 0-16,15 16 15,32-16 17,63 16-17,16 0-15,0 0 16,-32-15-16,-15-1 15,-1 16-15,16-16 16,-31 16-16,-16 0 16,-1 0 15,-15-16-15,16 16 140,16 0-141,15-16-15,-31 16 16,0 0 234,31 0-250,-15 0 16,-16 0-1,-16 16 48,-16-16-63,16 16 15,-16-16-15,0 16 16,16 0-16,-16-16 16,48 0 62,0 0-78,-1 15 15,1-15-15,0 0 16,15 16-16,-63-16 63,-63 16-48,32 0-15,15 0 16,16-16-16,32 0 78,-32 16 47,0-16-109,32 0 77,-16 15-77,0 1 31,-16-16-32,1 16-15,-1 0 16,0-16-16,16 16 16,-16-16-16,0 0 15,32 0 48,32 0-48,-17 0-15,-15 0 16,0 0-16,-32 0 94,16 15-79,-16-15-15,16 16 94,16-16-94,0 0 16,0 16 15,-16 0-31,15-16 31,-15 16-31,0-1 78,0 1-62</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53153" units="1/cm"/>
          <inkml:channelProperty channel="Y" name="resolution" value="61.44" units="1/cm"/>
          <inkml:channelProperty channel="T" name="resolution" value="1" units="1/dev"/>
        </inkml:channelProperties>
      </inkml:inkSource>
      <inkml:timestamp xml:id="ts0" timeString="2015-08-13T19:55:35.0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25092 6529 0,'0'0'0,"-16"0"0,-31 0 15,15 0-15,1 0 16,-1 0-16,1 0 15,-1 0-15,0 0 16,17 0-16,-1 0 16,47-16 62,17 1-63,-1 15 1,16 0-16,1-16 0,-17 0 16,0 0-16,-15 16 15,-48-16 32,-15 0-31,-33 16-16,17-15 15,-16 15-15,0 0 16,-1 0-16,-30 0 16,30 0-16,17 0 15,-1 0-15,17 0 16,-1 0 0,48 0 46,16 0-62,-1 0 16,17 0-1,-17 0-15,17-16 0,-1 16 16,1 0-16,-1 0 16,-31 0-1,-48 16 48,1-1-48,-17 1-15,1-16 16,-1 16 0,17 0-16,-17 0 15,1-16-15,31 16 16,0-16-16,32 0 78,47 0-62,1-16-16,-17 16 15,-15 0-15,-1-16 0,-15 16 16,0 0-1,0 0 1,-1 0 0,-62 16 46,0 0-46,-17-1-16,-46 1 15,15-16-15,32 16 16,31 0-16,0 0 16,17-16-1,46 0 48,17 0-63,15 0 15,0 15-15,-16-15 16,1 16-16,-16-16 16,-1 16-16,-15-16 15,-32 0 110,-31 0-125,31 0 16,-32 0-16,48-16 78,32 16-78,16-16 16,-17 16-16,1 0 15,-16-15-15,-1 15 16,-30 0 62,-17 0-78,-15 0 16,-1 0-16,1 0 15,-1 0-15,1 0 16,-16 15-16,31 1 16,0-16-16,17 0 15,78 0 48,47 0-63,1 0 15,-32-16-15,16 16 16,-48 0-16,-15-15 16,-64 15 46,-62-16-62,15 16 16,-16 0-16,-32 0 15,32 0-15,1 0 16,46 0-16,17 0 16,15 0-1,16-16 63,31 0-62,1 0-16,-16 16 16,15-15-16,1-1 15,-16 16 1,-16-16-16,16 16 15,-1-16 454,17 0-469,0-15 16,15-1-16,16-31 15,-31 31-15,31-15 16,-31 15 0,-1 1-16,-15 15 0,0 0 15,-16 0 1,0 0 15,16 16-31,0-15 16,15-1-16,17 16 15,-1 0-15,0 0 16,1 0-16,-1 0 16,-15 0-16,-16 0 15,-16-16 48,-32 0-63,-15 16 0,-1-16 15,1 1-15,-1-1 16,1 16 0,0-16-16,-1 0 15,17 16-15,-1-16 16,-16 1-16,33 15 16,-1 0-16,32-16 62,-1 16-46,1-16-16,0 16 15,-16-16-15,16 16 16,-16-16 46,-48 16-30,17 0-17,-1 0-15,16-15 16,-15-1-16,47 16 94,78 0-94,-14 0 15,-17 0-15,-16 0 16,-31 0-16,0 0 16,-48 0 46,-31 0-46,16 0-16,-1-16 15,1 16-15,-17-16 16,33 16-16,15 0 16,0 0-16,32 0 109,-32 0 16,-15 0-125,-1 0 16,16 0-16,0 16 15,1-16-15,62 0 78,16 16-78,32 0 16,-32-1-16,-15 1 16,-1-16-16,-31 0 15,-32 0 32,-47 0-31,15 0-16,1 0 15,15 0-15,17 0 16,-1 0 0,32 0 93,-48 0-15,0 0-94,17 0 15,-1 0-15,32-16 110,-1 1-95,1 15-15,0 0 16,0 0 0,-16-16 30,-48 16 1,-46 0-31,46-16-16,1 16 16,15 0-16,16 0 15,16-16 32,32 0-31,15 16-16,-15-16 15,0 1-15,-17 15 16,1 0-16</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6-07-05T17:05:34.16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0 125 0,'31'0'79,"1"0"-79,-32-31 15,31 31-15,32 0 16,-63-32-16,31 32 15,32 0-15,-32 0 16,32 0-16,-32 0 16,1-31-16,30 31 15,1 0-15,-63-31 16,63 31-16,-32 0 16,32 0-1,-32 0 1,0 0-1,32 0-15,-31 0 16,-1 0-16,0 0 16,1 0-16,-1 0 15,0 0 79,1 0-47,-1 0-31,0 0-1,1 0 1,-1 0-1,0 0-15,1 0 16,-1 0 0,32 0-1,0 0 1,-32 0 0,32 0-1,-32 0 1,32 0-16,-32 0 15,1 0 1,30 0 0,-30 0-1,-1 0-15,0 0 16,32 0 0,-32 0-1,1 0-15,-1 0 16,0 0-1,1 0 1,-1 0 0,1 0 15,-1 0-31,0 0 16,1 0-1,-1 0-15,0 0 16,32 0-1,0 0 1,-32 0-16,32 0 16,0 0-1,-32 0 1,0 0-16,1 0 16,-1 0-16,32 0 15,-32 0-15,32 0 16,-32 0-16,0 0 15,32 0-15,-31 0 16,-1 0-16,0 0 16,1 0-16,-1 0 15,0 0 1,1 0-16,-1 0 16,0 0-16,1 0 15,-1 0 1,0 0 46,1 0 63,-1 0-125,1 0 32,-1 0-17,0 0 1,1 0-1,-1 0 1,0 0 0,-31 31-16,32-31 15,-1 0-15,0 0 344,-31 31-344,32-31 16,-1 0 15,0 0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6-07-05T17:05:45.99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659 0 0,'31'0'16,"0"0"-16,1 0 31,-1 0 0,-31 31-31,31-31 47,1 0-47,-1 0 16,32 0-1,0 0-15,-32 0 16,32 0-16,-32 0 16,32 0-16,31 0 15,-63 0-15,0 0 16,1 0-16,-1 0 16,1 0-1,-1 0 1,0 0-1,1 0 1,-1 0 15,0 0 1,1 0-17,-1 0 1,0 0-1,1 0 1,-1 0 0,1 0-1,-1 0 1,0 0 0,1 0-1,-1 0-15,-31 32 16,31-32-16,1 31 15,-1-31-15,32 0 32,-32 0-17,0 0-15,1 0 16,-1 0-16,1 0 16,-1 0-1,0 0-15,1 0 16,-1 0-1,32 31-15,-63 1 16,62-32-16,-30 0 16,-1 0-1,0 0 1,1 0 0,-1 0-1,1 0-15,-32 31 31,31-31-31,0 0 16,1 0 0,-1 0-1,0 0 63,-31 32-62,32-32-16,-1 0 16,0 0-16,1 0 15,-1 0-15,0 0 16,-31 31 0,32-31-16,31 0 15,-32 0 1,0 0-16,1 0 15,-1 0-15,0 0 16,32 0-16,-32 0 16,32 0-16,-32 0 15,32 0-15,-31 0 16,-1 0-16,0 0 16,32 0-16,-32 0 15,1 0 1,-64 0 890,-30 0-890,-1 31-1,32-31-15,-32 0 16,0 32-16,0-32 16,32 0-16,-32 0 15,63 31-15,-31-31 16,0 0-16,-1 0 15,1 0 1,0 0-16,-1 0 16,1 0-16,-32 0 15,-31 0 1,31 0 0,1 0-16,30 0 15,-30 0-15,-1 0 16,0 0-1,32 0-15,-32 31 16,32-31 0,-32 0-16,32 0 15,-32 0-15,-31 0 16,62 0 0,32 32-16,-31-32 15,0 0-15,-1 0 16,1 0-1,0 0-15,-1 0 16,-30 0 0,30 0-16,1 0 15,-32 0-15,32 0 16,-1 0-16,-30 0 16,30 0-1,-30 0-15,30 0 16,-30 0-1,-1 0 1,31 0 0,-30 0-1,30 0-15,1 0 16,-32 0-16,32 0 16,0 0-16,-1 0 15,-30 0-15,30 0 16,-31 0-16,32 0 15,-32 0 1,32 0 0,0 0-1,-32 0-15,32 0 16,-32 0 0,32 0-1,-1 0-15,1 0 16,-1 0-1,1 0 1,31-32 0,-31 32-16,-1 0 15,1 0 1,0 0 15,-1 0-15,1 0-1,0 0 1,-1 0 0,1 0-1,0 0 1,-1 0 0,1 0 30,31-31 298,-32 31-328,1 0 31,31-31 15,31-1 94,1 32-140,-32-31-16,31 31 16,1-31-1,-1 31-15,0-32 16,1 1 0,-1 31 15,0 0 16,1 0 0,-1 0-32,0 0-15,1 0 16,-1 0-1,0 0 1,1 0 15,-1 0-31,1 0 16,-1 0 0,0 0-1,1 0 1,-1 0-16,0 0 15,1 0-15,-1 0 16,0 0-16,1 0 16,-1 0-1,0 0-15,1 0 32,-1 0-17,1 0 1,-32 31-1,31-31 1,0 0-16,1 0 16,30 0-1,-30 0 1,30 0 0,-30 0-16,-1 0 15,32 0-15,62 0 16,-62 0-1,-32 0-15,32 0 16,0 0-16,-32 0 31,32 0-31,-32 0 16,1 0 0,-1 0-16,-31 32 15,31-32 1,1 0-16,-1 0 15,32 0 17,-32 0-32,0 0 15,1 0 1,-1 0-16,1 0 16,-1 0-1,0 0-15,1 0 16,-1 0-16,0 0 15,1 0-15,-1 0 16,32 0 0,-32 0-16,32 0 15,62 31 1,-93-31-16,30 0 16,-30 0-16,-1 0 15,0 0-15,1 0 16,-1 0-1,0 0-15,1 0 16,-1 0-16,1 0 63,-1 0 46,32 0-93,-32 0-16,0 0 15,1 0-15,30 0 16,-30 0-16,93 0 15,-62 0-15,-32 0 16,1 0-16,30 0 16,-30 0-1,-1 0 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C4EEF-489F-41EA-AE2B-FD82684E87B5}" type="datetimeFigureOut">
              <a:rPr lang="en-US" smtClean="0"/>
              <a:t>12/24/2018</a:t>
            </a:fld>
            <a:endParaRPr lang="en-US"/>
          </a:p>
        </p:txBody>
      </p:sp>
      <p:sp>
        <p:nvSpPr>
          <p:cNvPr id="4" name="Slide Image Placeholder 3"/>
          <p:cNvSpPr>
            <a:spLocks noGrp="1" noRot="1" noChangeAspect="1"/>
          </p:cNvSpPr>
          <p:nvPr>
            <p:ph type="sldImg" idx="2"/>
          </p:nvPr>
        </p:nvSpPr>
        <p:spPr>
          <a:xfrm>
            <a:off x="1971675" y="1143000"/>
            <a:ext cx="29146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A8339-6553-4C66-8DED-BD4AC069A757}" type="slidenum">
              <a:rPr lang="en-US" smtClean="0"/>
              <a:t>‹#›</a:t>
            </a:fld>
            <a:endParaRPr lang="en-US"/>
          </a:p>
        </p:txBody>
      </p:sp>
    </p:spTree>
    <p:extLst>
      <p:ext uri="{BB962C8B-B14F-4D97-AF65-F5344CB8AC3E}">
        <p14:creationId xmlns:p14="http://schemas.microsoft.com/office/powerpoint/2010/main" val="177525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oceanservice.noaa.gov/facts/howmanyoceans.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high did Alexander go up?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interesting to note about that </a:t>
            </a:r>
            <a:r>
              <a:rPr lang="en-US" sz="1200" kern="1200" dirty="0" err="1">
                <a:solidFill>
                  <a:schemeClr val="tx1"/>
                </a:solidFill>
                <a:effectLst/>
                <a:latin typeface="+mn-lt"/>
                <a:ea typeface="+mn-ea"/>
                <a:cs typeface="+mn-cs"/>
              </a:rPr>
              <a:t>yerushalmi</a:t>
            </a:r>
            <a:r>
              <a:rPr lang="en-US" sz="1200" kern="1200" dirty="0">
                <a:solidFill>
                  <a:schemeClr val="tx1"/>
                </a:solidFill>
                <a:effectLst/>
                <a:latin typeface="+mn-lt"/>
                <a:ea typeface="+mn-ea"/>
                <a:cs typeface="+mn-cs"/>
              </a:rPr>
              <a:t> is that it says: </a:t>
            </a:r>
            <a:r>
              <a:rPr lang="he-IL" sz="1200" kern="1200" dirty="0" err="1">
                <a:solidFill>
                  <a:schemeClr val="tx1"/>
                </a:solidFill>
                <a:effectLst/>
                <a:latin typeface="+mn-lt"/>
                <a:ea typeface="+mn-ea"/>
                <a:cs typeface="+mn-cs"/>
              </a:rPr>
              <a:t>א"ר</a:t>
            </a:r>
            <a:r>
              <a:rPr lang="he-IL" sz="1200" kern="1200" dirty="0">
                <a:solidFill>
                  <a:schemeClr val="tx1"/>
                </a:solidFill>
                <a:effectLst/>
                <a:latin typeface="+mn-lt"/>
                <a:ea typeface="+mn-ea"/>
                <a:cs typeface="+mn-cs"/>
              </a:rPr>
              <a:t> יונה </a:t>
            </a:r>
            <a:r>
              <a:rPr lang="he-IL" sz="1200" kern="1200" dirty="0" err="1">
                <a:solidFill>
                  <a:schemeClr val="tx1"/>
                </a:solidFill>
                <a:effectLst/>
                <a:latin typeface="+mn-lt"/>
                <a:ea typeface="+mn-ea"/>
                <a:cs typeface="+mn-cs"/>
              </a:rPr>
              <a:t>אלכסנדרוס</a:t>
            </a:r>
            <a:r>
              <a:rPr lang="he-IL" sz="1200" kern="1200" dirty="0">
                <a:solidFill>
                  <a:schemeClr val="tx1"/>
                </a:solidFill>
                <a:effectLst/>
                <a:latin typeface="+mn-lt"/>
                <a:ea typeface="+mn-ea"/>
                <a:cs typeface="+mn-cs"/>
              </a:rPr>
              <a:t> מוקדון כד </a:t>
            </a:r>
            <a:r>
              <a:rPr lang="he-IL" sz="1200" kern="1200" dirty="0" err="1">
                <a:solidFill>
                  <a:schemeClr val="tx1"/>
                </a:solidFill>
                <a:effectLst/>
                <a:latin typeface="+mn-lt"/>
                <a:ea typeface="+mn-ea"/>
                <a:cs typeface="+mn-cs"/>
              </a:rPr>
              <a:t>בעא</a:t>
            </a:r>
            <a:r>
              <a:rPr lang="he-IL" sz="1200" kern="1200" dirty="0">
                <a:solidFill>
                  <a:schemeClr val="tx1"/>
                </a:solidFill>
                <a:effectLst/>
                <a:latin typeface="+mn-lt"/>
                <a:ea typeface="+mn-ea"/>
                <a:cs typeface="+mn-cs"/>
              </a:rPr>
              <a:t> </a:t>
            </a:r>
            <a:r>
              <a:rPr lang="he-IL" sz="1200" kern="1200" dirty="0" err="1">
                <a:solidFill>
                  <a:schemeClr val="tx1"/>
                </a:solidFill>
                <a:effectLst/>
                <a:latin typeface="+mn-lt"/>
                <a:ea typeface="+mn-ea"/>
                <a:cs typeface="+mn-cs"/>
              </a:rPr>
              <a:t>מיסק</a:t>
            </a:r>
            <a:r>
              <a:rPr lang="he-IL" sz="1200" kern="1200" dirty="0">
                <a:solidFill>
                  <a:schemeClr val="tx1"/>
                </a:solidFill>
                <a:effectLst/>
                <a:latin typeface="+mn-lt"/>
                <a:ea typeface="+mn-ea"/>
                <a:cs typeface="+mn-cs"/>
              </a:rPr>
              <a:t> לעיל </a:t>
            </a:r>
            <a:r>
              <a:rPr lang="he-IL" sz="1200" kern="1200" dirty="0" err="1">
                <a:solidFill>
                  <a:schemeClr val="tx1"/>
                </a:solidFill>
                <a:effectLst/>
                <a:latin typeface="+mn-lt"/>
                <a:ea typeface="+mn-ea"/>
                <a:cs typeface="+mn-cs"/>
              </a:rPr>
              <a:t>והוה</a:t>
            </a:r>
            <a:r>
              <a:rPr lang="he-IL" sz="1200" kern="1200" dirty="0">
                <a:solidFill>
                  <a:schemeClr val="tx1"/>
                </a:solidFill>
                <a:effectLst/>
                <a:latin typeface="+mn-lt"/>
                <a:ea typeface="+mn-ea"/>
                <a:cs typeface="+mn-cs"/>
              </a:rPr>
              <a:t> סלק</a:t>
            </a:r>
            <a:r>
              <a:rPr lang="he-IL" sz="1200" b="1" kern="1200" dirty="0">
                <a:solidFill>
                  <a:schemeClr val="tx1"/>
                </a:solidFill>
                <a:effectLst/>
                <a:latin typeface="+mn-lt"/>
                <a:ea typeface="+mn-ea"/>
                <a:cs typeface="+mn-cs"/>
              </a:rPr>
              <a:t> וסלק סלק</a:t>
            </a:r>
            <a:r>
              <a:rPr lang="he-IL" sz="1200" kern="1200" dirty="0">
                <a:solidFill>
                  <a:schemeClr val="tx1"/>
                </a:solidFill>
                <a:effectLst/>
                <a:latin typeface="+mn-lt"/>
                <a:ea typeface="+mn-ea"/>
                <a:cs typeface="+mn-cs"/>
              </a:rPr>
              <a:t> עד שראה את העולם ככדור</a:t>
            </a:r>
            <a:r>
              <a:rPr lang="en-US" sz="1200" kern="1200" dirty="0">
                <a:solidFill>
                  <a:schemeClr val="tx1"/>
                </a:solidFill>
                <a:effectLst/>
                <a:latin typeface="+mn-lt"/>
                <a:ea typeface="+mn-ea"/>
                <a:cs typeface="+mn-cs"/>
              </a:rPr>
              <a:t>. That means that when he wanted to go up-he went up high and then from there-he went even higher. That means that Chaza”l understood that the world was tremendous and to actually see the curvature of the earth it was not enough to go up high-but to go up really high!</a:t>
            </a:r>
          </a:p>
          <a:p>
            <a:endParaRPr lang="en-US" dirty="0"/>
          </a:p>
        </p:txBody>
      </p:sp>
      <p:sp>
        <p:nvSpPr>
          <p:cNvPr id="4" name="Slide Number Placeholder 3"/>
          <p:cNvSpPr>
            <a:spLocks noGrp="1"/>
          </p:cNvSpPr>
          <p:nvPr>
            <p:ph type="sldNum" sz="quarter" idx="10"/>
          </p:nvPr>
        </p:nvSpPr>
        <p:spPr/>
        <p:txBody>
          <a:bodyPr/>
          <a:lstStyle/>
          <a:p>
            <a:fld id="{1EC91009-6C0F-4634-BFD1-DB8A1984A54E}" type="slidenum">
              <a:rPr lang="en-US" smtClean="0"/>
              <a:t>5</a:t>
            </a:fld>
            <a:endParaRPr lang="en-US"/>
          </a:p>
        </p:txBody>
      </p:sp>
    </p:spTree>
    <p:extLst>
      <p:ext uri="{BB962C8B-B14F-4D97-AF65-F5344CB8AC3E}">
        <p14:creationId xmlns:p14="http://schemas.microsoft.com/office/powerpoint/2010/main" val="489362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r>
              <a:rPr lang="en-US" dirty="0"/>
              <a:t>Note that the inner core is thought to be solid while the outer core is thought to be liquid. We will get back to this at a later time.</a:t>
            </a:r>
          </a:p>
        </p:txBody>
      </p:sp>
      <p:sp>
        <p:nvSpPr>
          <p:cNvPr id="4" name="Slide Number Placeholder 3"/>
          <p:cNvSpPr>
            <a:spLocks noGrp="1"/>
          </p:cNvSpPr>
          <p:nvPr>
            <p:ph type="sldNum" sz="quarter" idx="10"/>
          </p:nvPr>
        </p:nvSpPr>
        <p:spPr/>
        <p:txBody>
          <a:bodyPr/>
          <a:lstStyle/>
          <a:p>
            <a:fld id="{1EC91009-6C0F-4634-BFD1-DB8A1984A54E}" type="slidenum">
              <a:rPr lang="en-US" smtClean="0"/>
              <a:t>23</a:t>
            </a:fld>
            <a:endParaRPr lang="en-US"/>
          </a:p>
        </p:txBody>
      </p:sp>
    </p:spTree>
    <p:extLst>
      <p:ext uri="{BB962C8B-B14F-4D97-AF65-F5344CB8AC3E}">
        <p14:creationId xmlns:p14="http://schemas.microsoft.com/office/powerpoint/2010/main" val="245547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1143000"/>
            <a:ext cx="2914650" cy="3086100"/>
          </a:xfrm>
        </p:spPr>
      </p:sp>
      <p:sp>
        <p:nvSpPr>
          <p:cNvPr id="3" name="Notes Placeholder 2"/>
          <p:cNvSpPr>
            <a:spLocks noGrp="1"/>
          </p:cNvSpPr>
          <p:nvPr>
            <p:ph type="body" idx="1"/>
          </p:nvPr>
        </p:nvSpPr>
        <p:spPr/>
        <p:txBody>
          <a:bodyPr/>
          <a:lstStyle/>
          <a:p>
            <a:r>
              <a:rPr lang="en-US" sz="1200" b="1" dirty="0"/>
              <a:t>However a note of caution</a:t>
            </a:r>
            <a:r>
              <a:rPr lang="en-US" sz="1200" dirty="0"/>
              <a:t>: </a:t>
            </a:r>
            <a:r>
              <a:rPr lang="en-US" dirty="0" err="1"/>
              <a:t>Chaza”l</a:t>
            </a:r>
            <a:r>
              <a:rPr lang="en-US" dirty="0"/>
              <a:t> say in </a:t>
            </a:r>
            <a:r>
              <a:rPr lang="en-US" dirty="0" err="1"/>
              <a:t>Chagiga</a:t>
            </a:r>
            <a:r>
              <a:rPr lang="en-US" dirty="0"/>
              <a:t> 11b that one should not ask </a:t>
            </a:r>
            <a:r>
              <a:rPr lang="en-US" dirty="0" err="1"/>
              <a:t>mah</a:t>
            </a:r>
            <a:r>
              <a:rPr lang="en-US" dirty="0"/>
              <a:t> </a:t>
            </a:r>
            <a:r>
              <a:rPr lang="en-US" dirty="0" err="1"/>
              <a:t>limata</a:t>
            </a:r>
            <a:r>
              <a:rPr lang="en-US" dirty="0"/>
              <a:t> </a:t>
            </a:r>
            <a:r>
              <a:rPr lang="en-US" dirty="0" err="1"/>
              <a:t>mimcha</a:t>
            </a:r>
            <a:r>
              <a:rPr lang="en-US" dirty="0"/>
              <a:t>. </a:t>
            </a:r>
            <a:r>
              <a:rPr lang="en-US" dirty="0" err="1"/>
              <a:t>Rabbeinu</a:t>
            </a:r>
            <a:r>
              <a:rPr lang="en-US" dirty="0"/>
              <a:t> </a:t>
            </a:r>
            <a:r>
              <a:rPr lang="en-US" dirty="0" err="1"/>
              <a:t>Chananel</a:t>
            </a:r>
            <a:r>
              <a:rPr lang="en-US" dirty="0"/>
              <a:t> interprets this as one should not ask what is below the earth’s crust! Thus, we will not dwell on this topic</a:t>
            </a:r>
          </a:p>
        </p:txBody>
      </p:sp>
      <p:sp>
        <p:nvSpPr>
          <p:cNvPr id="4" name="Slide Number Placeholder 3"/>
          <p:cNvSpPr>
            <a:spLocks noGrp="1"/>
          </p:cNvSpPr>
          <p:nvPr>
            <p:ph type="sldNum" sz="quarter" idx="10"/>
          </p:nvPr>
        </p:nvSpPr>
        <p:spPr/>
        <p:txBody>
          <a:bodyPr/>
          <a:lstStyle/>
          <a:p>
            <a:fld id="{58353AF3-9401-4EC7-AFF1-AF91F2F7D82A}" type="slidenum">
              <a:rPr lang="en-US" smtClean="0"/>
              <a:t>24</a:t>
            </a:fld>
            <a:endParaRPr lang="en-US"/>
          </a:p>
        </p:txBody>
      </p:sp>
    </p:spTree>
    <p:extLst>
      <p:ext uri="{BB962C8B-B14F-4D97-AF65-F5344CB8AC3E}">
        <p14:creationId xmlns:p14="http://schemas.microsoft.com/office/powerpoint/2010/main" val="396891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word in Chaza”l for oceans is </a:t>
            </a:r>
            <a:r>
              <a:rPr lang="en-US" dirty="0" err="1"/>
              <a:t>okiaynus</a:t>
            </a:r>
            <a:r>
              <a:rPr lang="en-US" dirty="0"/>
              <a:t>- is usually (mistakenly) translated as the Atlantic ocean. In fact the word probably comes from the Greek word </a:t>
            </a:r>
            <a:r>
              <a:rPr lang="en-US" dirty="0" err="1"/>
              <a:t>Okean`os</a:t>
            </a:r>
            <a:r>
              <a:rPr lang="en-US" dirty="0"/>
              <a:t> which means sea. Interestingly, when the National oceanic and atmospheric is asked how many oceans there are in the world-the answer is one great global ocean which is divided today into 4 smaller oceans. </a:t>
            </a:r>
            <a:r>
              <a:rPr lang="en-US" u="sng" dirty="0">
                <a:hlinkClick r:id="rId3"/>
              </a:rPr>
              <a:t>http://oceanservice.noaa.gov/facts/howmanyoceans.html</a:t>
            </a:r>
            <a:r>
              <a:rPr lang="en-US" dirty="0"/>
              <a:t> -which</a:t>
            </a:r>
            <a:r>
              <a:rPr lang="en-US" baseline="0" dirty="0"/>
              <a:t> is </a:t>
            </a:r>
            <a:r>
              <a:rPr lang="en-US" dirty="0"/>
              <a:t>the opinion of Chaza”l.</a:t>
            </a:r>
          </a:p>
          <a:p>
            <a:endParaRPr lang="en-US" dirty="0"/>
          </a:p>
        </p:txBody>
      </p:sp>
      <p:sp>
        <p:nvSpPr>
          <p:cNvPr id="4" name="Slide Number Placeholder 3"/>
          <p:cNvSpPr>
            <a:spLocks noGrp="1"/>
          </p:cNvSpPr>
          <p:nvPr>
            <p:ph type="sldNum" sz="quarter" idx="10"/>
          </p:nvPr>
        </p:nvSpPr>
        <p:spPr/>
        <p:txBody>
          <a:bodyPr/>
          <a:lstStyle/>
          <a:p>
            <a:fld id="{1EC91009-6C0F-4634-BFD1-DB8A1984A54E}" type="slidenum">
              <a:rPr lang="en-US" smtClean="0"/>
              <a:t>25</a:t>
            </a:fld>
            <a:endParaRPr lang="en-US"/>
          </a:p>
        </p:txBody>
      </p:sp>
    </p:spTree>
    <p:extLst>
      <p:ext uri="{BB962C8B-B14F-4D97-AF65-F5344CB8AC3E}">
        <p14:creationId xmlns:p14="http://schemas.microsoft.com/office/powerpoint/2010/main" val="3358032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1143000"/>
            <a:ext cx="29146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53AF3-9401-4EC7-AFF1-AF91F2F7D82A}" type="slidenum">
              <a:rPr lang="en-US" smtClean="0"/>
              <a:t>26</a:t>
            </a:fld>
            <a:endParaRPr lang="en-US"/>
          </a:p>
        </p:txBody>
      </p:sp>
    </p:spTree>
    <p:extLst>
      <p:ext uri="{BB962C8B-B14F-4D97-AF65-F5344CB8AC3E}">
        <p14:creationId xmlns:p14="http://schemas.microsoft.com/office/powerpoint/2010/main" val="141388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1143000"/>
            <a:ext cx="2914650" cy="3086100"/>
          </a:xfrm>
        </p:spPr>
      </p:sp>
      <p:sp>
        <p:nvSpPr>
          <p:cNvPr id="3" name="Notes Placeholder 2"/>
          <p:cNvSpPr>
            <a:spLocks noGrp="1"/>
          </p:cNvSpPr>
          <p:nvPr>
            <p:ph type="body" idx="1"/>
          </p:nvPr>
        </p:nvSpPr>
        <p:spPr/>
        <p:txBody>
          <a:bodyPr/>
          <a:lstStyle/>
          <a:p>
            <a:r>
              <a:rPr lang="he-IL" dirty="0"/>
              <a:t>פרישה חושן משפט סימן רנט </a:t>
            </a:r>
          </a:p>
          <a:p>
            <a:endParaRPr lang="he-IL" dirty="0"/>
          </a:p>
          <a:p>
            <a:r>
              <a:rPr lang="he-IL" dirty="0"/>
              <a:t>פירש רש"י שם זוטו של ים. מקומות יש בשפת הים שדרך הים לחזור לאחוריו (נראה דרצה לומר דהשם יתברך שם חול גבול לים וכשהוא שוטף ויוצא מהחול מיקרי חוזר לאחוריו) עשר או ט"ו פרסאות פעמיים ביום ושוטף מה שמוצא. </a:t>
            </a:r>
            <a:endParaRPr lang="en-US" dirty="0"/>
          </a:p>
          <a:p>
            <a:r>
              <a:rPr lang="en-US" dirty="0"/>
              <a:t>And to back up that this is a tsunami</a:t>
            </a:r>
            <a:r>
              <a:rPr lang="en-US" baseline="0" dirty="0"/>
              <a:t> see this: </a:t>
            </a:r>
            <a:r>
              <a:rPr lang="he-IL" baseline="0" dirty="0"/>
              <a:t>פסיקתא זוטרתא (לקח טוב) קהלת פרק ט </a:t>
            </a:r>
          </a:p>
          <a:p>
            <a:endParaRPr lang="he-IL" baseline="0" dirty="0"/>
          </a:p>
          <a:p>
            <a:r>
              <a:rPr lang="he-IL" baseline="0" dirty="0"/>
              <a:t>האדם הולך ליהנות פרוטה והוא נכשל בה ומת, </a:t>
            </a:r>
            <a:r>
              <a:rPr lang="he-IL" b="1" baseline="0" dirty="0"/>
              <a:t>כשתפול עליהם פתאום </a:t>
            </a:r>
            <a:r>
              <a:rPr lang="he-IL" baseline="0" dirty="0"/>
              <a:t>כמו גוים או ליסטים </a:t>
            </a:r>
            <a:r>
              <a:rPr lang="he-IL" b="1" baseline="0" dirty="0"/>
              <a:t>או שטף נהר או תבעירה או זוטו של ים</a:t>
            </a:r>
            <a:r>
              <a:rPr lang="he-IL" baseline="0" dirty="0"/>
              <a:t> וכיוצא בהם. </a:t>
            </a:r>
            <a:endParaRPr lang="en-US" dirty="0"/>
          </a:p>
        </p:txBody>
      </p:sp>
      <p:sp>
        <p:nvSpPr>
          <p:cNvPr id="4" name="Slide Number Placeholder 3"/>
          <p:cNvSpPr>
            <a:spLocks noGrp="1"/>
          </p:cNvSpPr>
          <p:nvPr>
            <p:ph type="sldNum" sz="quarter" idx="10"/>
          </p:nvPr>
        </p:nvSpPr>
        <p:spPr/>
        <p:txBody>
          <a:bodyPr/>
          <a:lstStyle/>
          <a:p>
            <a:fld id="{0234E4FD-DC15-4156-8315-873DD3AB0843}" type="slidenum">
              <a:rPr lang="en-US" smtClean="0"/>
              <a:t>29</a:t>
            </a:fld>
            <a:endParaRPr lang="en-US"/>
          </a:p>
        </p:txBody>
      </p:sp>
    </p:spTree>
    <p:extLst>
      <p:ext uri="{BB962C8B-B14F-4D97-AF65-F5344CB8AC3E}">
        <p14:creationId xmlns:p14="http://schemas.microsoft.com/office/powerpoint/2010/main" val="483516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91009-6C0F-4634-BFD1-DB8A1984A54E}" type="slidenum">
              <a:rPr lang="en-US" smtClean="0"/>
              <a:t>30</a:t>
            </a:fld>
            <a:endParaRPr lang="en-US"/>
          </a:p>
        </p:txBody>
      </p:sp>
    </p:spTree>
    <p:extLst>
      <p:ext uri="{BB962C8B-B14F-4D97-AF65-F5344CB8AC3E}">
        <p14:creationId xmlns:p14="http://schemas.microsoft.com/office/powerpoint/2010/main" val="37135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how the lower you go in the atmosphere, the greater the air pressure (and hence) density of air is.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note the pauses mark the transitions which are largely based on temperature and composition differences</a:t>
            </a:r>
          </a:p>
          <a:p>
            <a:endParaRPr lang="en-US" dirty="0"/>
          </a:p>
        </p:txBody>
      </p:sp>
      <p:sp>
        <p:nvSpPr>
          <p:cNvPr id="4" name="Slide Number Placeholder 3"/>
          <p:cNvSpPr>
            <a:spLocks noGrp="1"/>
          </p:cNvSpPr>
          <p:nvPr>
            <p:ph type="sldNum" sz="quarter" idx="10"/>
          </p:nvPr>
        </p:nvSpPr>
        <p:spPr/>
        <p:txBody>
          <a:bodyPr/>
          <a:lstStyle/>
          <a:p>
            <a:fld id="{1EC91009-6C0F-4634-BFD1-DB8A1984A54E}" type="slidenum">
              <a:rPr lang="en-US" smtClean="0"/>
              <a:t>32</a:t>
            </a:fld>
            <a:endParaRPr lang="en-US"/>
          </a:p>
        </p:txBody>
      </p:sp>
    </p:spTree>
    <p:extLst>
      <p:ext uri="{BB962C8B-B14F-4D97-AF65-F5344CB8AC3E}">
        <p14:creationId xmlns:p14="http://schemas.microsoft.com/office/powerpoint/2010/main" val="318014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r>
              <a:rPr lang="en-US" dirty="0"/>
              <a:t>Tell students to look up answer in their reference tables A-16. Being</a:t>
            </a:r>
            <a:r>
              <a:rPr lang="en-US" baseline="0" dirty="0"/>
              <a:t> that we are in the troposphere-then the correct answer is 4</a:t>
            </a:r>
            <a:endParaRPr lang="en-US" dirty="0"/>
          </a:p>
        </p:txBody>
      </p:sp>
      <p:sp>
        <p:nvSpPr>
          <p:cNvPr id="4" name="Slide Number Placeholder 3"/>
          <p:cNvSpPr>
            <a:spLocks noGrp="1"/>
          </p:cNvSpPr>
          <p:nvPr>
            <p:ph type="sldNum" sz="quarter" idx="10"/>
          </p:nvPr>
        </p:nvSpPr>
        <p:spPr/>
        <p:txBody>
          <a:bodyPr/>
          <a:lstStyle/>
          <a:p>
            <a:fld id="{1EC91009-6C0F-4634-BFD1-DB8A1984A54E}" type="slidenum">
              <a:rPr lang="en-US" smtClean="0"/>
              <a:t>33</a:t>
            </a:fld>
            <a:endParaRPr lang="en-US"/>
          </a:p>
        </p:txBody>
      </p:sp>
    </p:spTree>
    <p:extLst>
      <p:ext uri="{BB962C8B-B14F-4D97-AF65-F5344CB8AC3E}">
        <p14:creationId xmlns:p14="http://schemas.microsoft.com/office/powerpoint/2010/main" val="96368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Tell students to look up answer in their reference tables A-16</a:t>
            </a:r>
          </a:p>
          <a:p>
            <a:endParaRPr lang="en-US" dirty="0"/>
          </a:p>
        </p:txBody>
      </p:sp>
      <p:sp>
        <p:nvSpPr>
          <p:cNvPr id="4" name="Slide Number Placeholder 3"/>
          <p:cNvSpPr>
            <a:spLocks noGrp="1"/>
          </p:cNvSpPr>
          <p:nvPr>
            <p:ph type="sldNum" sz="quarter" idx="10"/>
          </p:nvPr>
        </p:nvSpPr>
        <p:spPr/>
        <p:txBody>
          <a:bodyPr/>
          <a:lstStyle/>
          <a:p>
            <a:fld id="{1EC91009-6C0F-4634-BFD1-DB8A1984A54E}" type="slidenum">
              <a:rPr lang="en-US" smtClean="0"/>
              <a:t>34</a:t>
            </a:fld>
            <a:endParaRPr lang="en-US"/>
          </a:p>
        </p:txBody>
      </p:sp>
    </p:spTree>
    <p:extLst>
      <p:ext uri="{BB962C8B-B14F-4D97-AF65-F5344CB8AC3E}">
        <p14:creationId xmlns:p14="http://schemas.microsoft.com/office/powerpoint/2010/main" val="25685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r>
              <a:rPr lang="en-US" dirty="0"/>
              <a:t>How to do:</a:t>
            </a:r>
            <a:r>
              <a:rPr lang="en-US" baseline="0" dirty="0"/>
              <a:t> the question asks for the student to answer by volume-which elements make up the hydrosphere (which is water). Being that water has one hydrogen and two oxygen in it-then we have to look for the graph that shows a 1:2 relationship of oxygen to hydrogen-which is #2.</a:t>
            </a:r>
            <a:endParaRPr lang="en-US" dirty="0"/>
          </a:p>
        </p:txBody>
      </p:sp>
      <p:sp>
        <p:nvSpPr>
          <p:cNvPr id="4" name="Slide Number Placeholder 3"/>
          <p:cNvSpPr>
            <a:spLocks noGrp="1"/>
          </p:cNvSpPr>
          <p:nvPr>
            <p:ph type="sldNum" sz="quarter" idx="10"/>
          </p:nvPr>
        </p:nvSpPr>
        <p:spPr/>
        <p:txBody>
          <a:bodyPr/>
          <a:lstStyle/>
          <a:p>
            <a:fld id="{0234E4FD-DC15-4156-8315-873DD3AB0843}" type="slidenum">
              <a:rPr lang="en-US" smtClean="0"/>
              <a:t>35</a:t>
            </a:fld>
            <a:endParaRPr lang="en-US"/>
          </a:p>
        </p:txBody>
      </p:sp>
    </p:spTree>
    <p:extLst>
      <p:ext uri="{BB962C8B-B14F-4D97-AF65-F5344CB8AC3E}">
        <p14:creationId xmlns:p14="http://schemas.microsoft.com/office/powerpoint/2010/main" val="134023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1143000"/>
            <a:ext cx="2914650" cy="3086100"/>
          </a:xfrm>
        </p:spPr>
      </p:sp>
      <p:sp>
        <p:nvSpPr>
          <p:cNvPr id="3" name="Notes Placeholder 2"/>
          <p:cNvSpPr>
            <a:spLocks noGrp="1"/>
          </p:cNvSpPr>
          <p:nvPr>
            <p:ph type="body" idx="1"/>
          </p:nvPr>
        </p:nvSpPr>
        <p:spPr/>
        <p:txBody>
          <a:bodyPr/>
          <a:lstStyle/>
          <a:p>
            <a:r>
              <a:rPr lang="he-IL" dirty="0"/>
              <a:t>הערות על שו"ת מפענח נעלמים סימן ז </a:t>
            </a:r>
          </a:p>
          <a:p>
            <a:endParaRPr lang="he-IL" dirty="0"/>
          </a:p>
          <a:p>
            <a:r>
              <a:rPr lang="he-IL" dirty="0" err="1"/>
              <a:t>ובגליוני</a:t>
            </a:r>
            <a:r>
              <a:rPr lang="he-IL" dirty="0"/>
              <a:t> </a:t>
            </a:r>
            <a:r>
              <a:rPr lang="he-IL" dirty="0" err="1"/>
              <a:t>הש"ס</a:t>
            </a:r>
            <a:r>
              <a:rPr lang="he-IL" dirty="0"/>
              <a:t> </a:t>
            </a:r>
            <a:r>
              <a:rPr lang="he-IL" dirty="0" err="1"/>
              <a:t>להגר"י</a:t>
            </a:r>
            <a:r>
              <a:rPr lang="he-IL" dirty="0"/>
              <a:t> </a:t>
            </a:r>
            <a:r>
              <a:rPr lang="he-IL" dirty="0" err="1"/>
              <a:t>ענגיל</a:t>
            </a:r>
            <a:r>
              <a:rPr lang="he-IL" dirty="0"/>
              <a:t> (שבת דף ע"ה ע"א) הביא בשם </a:t>
            </a:r>
            <a:r>
              <a:rPr lang="he-IL" b="1" dirty="0" err="1"/>
              <a:t>הגר"א</a:t>
            </a:r>
            <a:r>
              <a:rPr lang="he-IL" b="1" dirty="0"/>
              <a:t> </a:t>
            </a:r>
            <a:r>
              <a:rPr lang="he-IL" b="1" dirty="0" err="1"/>
              <a:t>שהיתה</a:t>
            </a:r>
            <a:r>
              <a:rPr lang="he-IL" b="1" dirty="0"/>
              <a:t> סברתו שאין העולם ככדור </a:t>
            </a:r>
            <a:r>
              <a:rPr lang="he-IL" dirty="0" err="1"/>
              <a:t>מדכתיב</a:t>
            </a:r>
            <a:r>
              <a:rPr lang="he-IL" dirty="0"/>
              <a:t> (איוב ל"ח י"ג) לאחוז בכנפי הארץ, ומבואר בספרי על הפסוק ארבע כנפות כסותך (דברים כ"ב י"ב) למעט קרן עגולה </a:t>
            </a:r>
            <a:r>
              <a:rPr lang="he-IL" dirty="0" err="1"/>
              <a:t>דאין</a:t>
            </a:r>
            <a:r>
              <a:rPr lang="he-IL" dirty="0"/>
              <a:t> לו כנפות, הרי </a:t>
            </a:r>
            <a:r>
              <a:rPr lang="he-IL" dirty="0" err="1"/>
              <a:t>דבעיגול</a:t>
            </a:r>
            <a:r>
              <a:rPr lang="he-IL" dirty="0"/>
              <a:t> לא שייך כנפות, וכן הובא בשאר מקומות בדברי רבותינו המקובלים. </a:t>
            </a:r>
            <a:r>
              <a:rPr lang="he-IL" b="1" dirty="0"/>
              <a:t>וכבר כתבו לבאר </a:t>
            </a:r>
            <a:r>
              <a:rPr lang="he-IL" b="1" dirty="0" err="1"/>
              <a:t>דאין</a:t>
            </a:r>
            <a:r>
              <a:rPr lang="he-IL" b="1" dirty="0"/>
              <a:t> כוונתם על העולם כולו שאינה ככדור, רק כוונתם על שטח היבשה שהוא מרובע ואינו עגול ככדור, וכנפות הארץ היינו של ישוב בני אדם, ואם שאינו מרובע ממש, הנה גבי ציצית </a:t>
            </a:r>
            <a:r>
              <a:rPr lang="he-IL" b="1" dirty="0" err="1"/>
              <a:t>נמי</a:t>
            </a:r>
            <a:r>
              <a:rPr lang="he-IL" b="1" dirty="0"/>
              <a:t> הלכתא </a:t>
            </a:r>
            <a:r>
              <a:rPr lang="he-IL" b="1" dirty="0" err="1"/>
              <a:t>הויא</a:t>
            </a:r>
            <a:r>
              <a:rPr lang="he-IL" b="1" dirty="0"/>
              <a:t> </a:t>
            </a:r>
            <a:r>
              <a:rPr lang="he-IL" b="1" dirty="0" err="1"/>
              <a:t>דבת</a:t>
            </a:r>
            <a:r>
              <a:rPr lang="he-IL" b="1" dirty="0"/>
              <a:t> חמש ושש כנפות כמרובע, </a:t>
            </a:r>
            <a:r>
              <a:rPr lang="he-IL" b="1" dirty="0" err="1"/>
              <a:t>ודו"ק</a:t>
            </a:r>
            <a:r>
              <a:rPr lang="he-IL" dirty="0"/>
              <a:t>. </a:t>
            </a:r>
            <a:endParaRPr lang="en-US" dirty="0"/>
          </a:p>
        </p:txBody>
      </p:sp>
      <p:sp>
        <p:nvSpPr>
          <p:cNvPr id="4" name="Slide Number Placeholder 3"/>
          <p:cNvSpPr>
            <a:spLocks noGrp="1"/>
          </p:cNvSpPr>
          <p:nvPr>
            <p:ph type="sldNum" sz="quarter" idx="10"/>
          </p:nvPr>
        </p:nvSpPr>
        <p:spPr/>
        <p:txBody>
          <a:bodyPr/>
          <a:lstStyle/>
          <a:p>
            <a:fld id="{58353AF3-9401-4EC7-AFF1-AF91F2F7D82A}" type="slidenum">
              <a:rPr lang="en-US" smtClean="0"/>
              <a:t>6</a:t>
            </a:fld>
            <a:endParaRPr lang="en-US"/>
          </a:p>
        </p:txBody>
      </p:sp>
    </p:spTree>
    <p:extLst>
      <p:ext uri="{BB962C8B-B14F-4D97-AF65-F5344CB8AC3E}">
        <p14:creationId xmlns:p14="http://schemas.microsoft.com/office/powerpoint/2010/main" val="2501078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Tell students to look up answers in their reference tables A-16</a:t>
            </a:r>
          </a:p>
          <a:p>
            <a:endParaRPr lang="en-US" dirty="0"/>
          </a:p>
        </p:txBody>
      </p:sp>
      <p:sp>
        <p:nvSpPr>
          <p:cNvPr id="4" name="Slide Number Placeholder 3"/>
          <p:cNvSpPr>
            <a:spLocks noGrp="1"/>
          </p:cNvSpPr>
          <p:nvPr>
            <p:ph type="sldNum" sz="quarter" idx="10"/>
          </p:nvPr>
        </p:nvSpPr>
        <p:spPr/>
        <p:txBody>
          <a:bodyPr/>
          <a:lstStyle/>
          <a:p>
            <a:fld id="{1EC91009-6C0F-4634-BFD1-DB8A1984A54E}" type="slidenum">
              <a:rPr lang="en-US" smtClean="0"/>
              <a:t>36</a:t>
            </a:fld>
            <a:endParaRPr lang="en-US"/>
          </a:p>
        </p:txBody>
      </p:sp>
    </p:spTree>
    <p:extLst>
      <p:ext uri="{BB962C8B-B14F-4D97-AF65-F5344CB8AC3E}">
        <p14:creationId xmlns:p14="http://schemas.microsoft.com/office/powerpoint/2010/main" val="2785750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1143000"/>
            <a:ext cx="2914650" cy="3086100"/>
          </a:xfrm>
        </p:spPr>
      </p:sp>
      <p:sp>
        <p:nvSpPr>
          <p:cNvPr id="3" name="Notes Placeholder 2"/>
          <p:cNvSpPr>
            <a:spLocks noGrp="1"/>
          </p:cNvSpPr>
          <p:nvPr>
            <p:ph type="body" idx="1"/>
          </p:nvPr>
        </p:nvSpPr>
        <p:spPr/>
        <p:txBody>
          <a:bodyPr/>
          <a:lstStyle/>
          <a:p>
            <a:r>
              <a:rPr lang="en-US" dirty="0"/>
              <a:t>Possible answers for atmosphere-contains heat because of greenhouse gasses, allows us to breathe, protects us from space debris by burning it up and provides a repository for the water in the atmosphere that gives us life giving rain. </a:t>
            </a:r>
          </a:p>
        </p:txBody>
      </p:sp>
      <p:sp>
        <p:nvSpPr>
          <p:cNvPr id="4" name="Slide Number Placeholder 3"/>
          <p:cNvSpPr>
            <a:spLocks noGrp="1"/>
          </p:cNvSpPr>
          <p:nvPr>
            <p:ph type="sldNum" sz="quarter" idx="10"/>
          </p:nvPr>
        </p:nvSpPr>
        <p:spPr/>
        <p:txBody>
          <a:bodyPr/>
          <a:lstStyle/>
          <a:p>
            <a:fld id="{0234E4FD-DC15-4156-8315-873DD3AB0843}" type="slidenum">
              <a:rPr lang="en-US" smtClean="0"/>
              <a:t>37</a:t>
            </a:fld>
            <a:endParaRPr lang="en-US"/>
          </a:p>
        </p:txBody>
      </p:sp>
    </p:spTree>
    <p:extLst>
      <p:ext uri="{BB962C8B-B14F-4D97-AF65-F5344CB8AC3E}">
        <p14:creationId xmlns:p14="http://schemas.microsoft.com/office/powerpoint/2010/main" val="83681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91009-6C0F-4634-BFD1-DB8A1984A54E}" type="slidenum">
              <a:rPr lang="en-US" smtClean="0"/>
              <a:t>13</a:t>
            </a:fld>
            <a:endParaRPr lang="en-US"/>
          </a:p>
        </p:txBody>
      </p:sp>
    </p:spTree>
    <p:extLst>
      <p:ext uri="{BB962C8B-B14F-4D97-AF65-F5344CB8AC3E}">
        <p14:creationId xmlns:p14="http://schemas.microsoft.com/office/powerpoint/2010/main" val="924846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1143000"/>
            <a:ext cx="2914650" cy="3086100"/>
          </a:xfrm>
        </p:spPr>
      </p:sp>
      <p:sp>
        <p:nvSpPr>
          <p:cNvPr id="3" name="Notes Placeholder 2"/>
          <p:cNvSpPr>
            <a:spLocks noGrp="1"/>
          </p:cNvSpPr>
          <p:nvPr>
            <p:ph type="body" idx="1"/>
          </p:nvPr>
        </p:nvSpPr>
        <p:spPr/>
        <p:txBody>
          <a:bodyPr/>
          <a:lstStyle/>
          <a:p>
            <a:r>
              <a:rPr lang="en-US" dirty="0"/>
              <a:t>See the </a:t>
            </a:r>
            <a:r>
              <a:rPr lang="en-US" dirty="0" err="1"/>
              <a:t>Ramb”an</a:t>
            </a:r>
            <a:r>
              <a:rPr lang="en-US" dirty="0"/>
              <a:t> (</a:t>
            </a:r>
            <a:r>
              <a:rPr lang="en-US" dirty="0" err="1"/>
              <a:t>Biraishis</a:t>
            </a:r>
            <a:r>
              <a:rPr lang="en-US" dirty="0"/>
              <a:t> 1:1) who counts these </a:t>
            </a:r>
            <a:r>
              <a:rPr lang="en-US" dirty="0" err="1"/>
              <a:t>daled</a:t>
            </a:r>
            <a:r>
              <a:rPr lang="en-US" dirty="0"/>
              <a:t> </a:t>
            </a:r>
            <a:r>
              <a:rPr lang="en-US" dirty="0" err="1"/>
              <a:t>yesodos</a:t>
            </a:r>
            <a:r>
              <a:rPr lang="en-US" dirty="0"/>
              <a:t> and finds support for them in the </a:t>
            </a:r>
            <a:r>
              <a:rPr lang="en-US" dirty="0" err="1"/>
              <a:t>pesukim</a:t>
            </a:r>
            <a:r>
              <a:rPr lang="en-US" dirty="0"/>
              <a:t> there in </a:t>
            </a:r>
            <a:r>
              <a:rPr lang="en-US" dirty="0" err="1"/>
              <a:t>Biraishis</a:t>
            </a:r>
            <a:r>
              <a:rPr lang="en-US" dirty="0"/>
              <a:t>. See </a:t>
            </a:r>
            <a:r>
              <a:rPr lang="en-US" dirty="0" err="1"/>
              <a:t>Derashos</a:t>
            </a:r>
            <a:r>
              <a:rPr lang="en-US" dirty="0"/>
              <a:t> </a:t>
            </a:r>
            <a:r>
              <a:rPr lang="en-US" dirty="0" err="1"/>
              <a:t>haRa”n</a:t>
            </a:r>
            <a:r>
              <a:rPr lang="en-US" dirty="0"/>
              <a:t> (</a:t>
            </a:r>
            <a:r>
              <a:rPr lang="en-US" dirty="0" err="1"/>
              <a:t>derush</a:t>
            </a:r>
            <a:r>
              <a:rPr lang="en-US" dirty="0"/>
              <a:t> 1) in the beginning where he also says so. </a:t>
            </a:r>
          </a:p>
        </p:txBody>
      </p:sp>
      <p:sp>
        <p:nvSpPr>
          <p:cNvPr id="4" name="Slide Number Placeholder 3"/>
          <p:cNvSpPr>
            <a:spLocks noGrp="1"/>
          </p:cNvSpPr>
          <p:nvPr>
            <p:ph type="sldNum" sz="quarter" idx="10"/>
          </p:nvPr>
        </p:nvSpPr>
        <p:spPr/>
        <p:txBody>
          <a:bodyPr/>
          <a:lstStyle/>
          <a:p>
            <a:fld id="{58353AF3-9401-4EC7-AFF1-AF91F2F7D82A}" type="slidenum">
              <a:rPr lang="en-US" smtClean="0"/>
              <a:t>14</a:t>
            </a:fld>
            <a:endParaRPr lang="en-US"/>
          </a:p>
        </p:txBody>
      </p:sp>
    </p:spTree>
    <p:extLst>
      <p:ext uri="{BB962C8B-B14F-4D97-AF65-F5344CB8AC3E}">
        <p14:creationId xmlns:p14="http://schemas.microsoft.com/office/powerpoint/2010/main" val="67423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4E4FD-DC15-4156-8315-873DD3AB0843}" type="slidenum">
              <a:rPr lang="en-US" smtClean="0"/>
              <a:t>16</a:t>
            </a:fld>
            <a:endParaRPr lang="en-US"/>
          </a:p>
        </p:txBody>
      </p:sp>
    </p:spTree>
    <p:extLst>
      <p:ext uri="{BB962C8B-B14F-4D97-AF65-F5344CB8AC3E}">
        <p14:creationId xmlns:p14="http://schemas.microsoft.com/office/powerpoint/2010/main" val="234205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asthenosphere was discovered after seismic</a:t>
            </a:r>
            <a:r>
              <a:rPr lang="en-US" baseline="0" dirty="0"/>
              <a:t> waves when entering this zone slowed down between 100-700 kilometers below the surface. Much of the lava that comes out of volcanos is thought to come from here and is thought to be the place where the convection currents shift the plates in the lithosphere around.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possible that Hashem created the earth to have a mantle so that the world could experience the strength of Hashem from time to time and be frightened. </a:t>
            </a:r>
            <a:endParaRPr lang="en-US" dirty="0"/>
          </a:p>
          <a:p>
            <a:endParaRPr lang="en-US" dirty="0"/>
          </a:p>
        </p:txBody>
      </p:sp>
      <p:sp>
        <p:nvSpPr>
          <p:cNvPr id="4" name="Slide Number Placeholder 3"/>
          <p:cNvSpPr>
            <a:spLocks noGrp="1"/>
          </p:cNvSpPr>
          <p:nvPr>
            <p:ph type="sldNum" sz="quarter" idx="10"/>
          </p:nvPr>
        </p:nvSpPr>
        <p:spPr/>
        <p:txBody>
          <a:bodyPr/>
          <a:lstStyle/>
          <a:p>
            <a:fld id="{0234E4FD-DC15-4156-8315-873DD3AB0843}" type="slidenum">
              <a:rPr lang="en-US" smtClean="0"/>
              <a:t>17</a:t>
            </a:fld>
            <a:endParaRPr lang="en-US"/>
          </a:p>
        </p:txBody>
      </p:sp>
    </p:spTree>
    <p:extLst>
      <p:ext uri="{BB962C8B-B14F-4D97-AF65-F5344CB8AC3E}">
        <p14:creationId xmlns:p14="http://schemas.microsoft.com/office/powerpoint/2010/main" val="73978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0" y="1200150"/>
            <a:ext cx="30607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4E4FD-DC15-4156-8315-873DD3AB0843}" type="slidenum">
              <a:rPr lang="en-US" smtClean="0"/>
              <a:t>18</a:t>
            </a:fld>
            <a:endParaRPr lang="en-US"/>
          </a:p>
        </p:txBody>
      </p:sp>
    </p:spTree>
    <p:extLst>
      <p:ext uri="{BB962C8B-B14F-4D97-AF65-F5344CB8AC3E}">
        <p14:creationId xmlns:p14="http://schemas.microsoft.com/office/powerpoint/2010/main" val="356088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1143000"/>
            <a:ext cx="2914650" cy="3086100"/>
          </a:xfrm>
        </p:spPr>
      </p:sp>
      <p:sp>
        <p:nvSpPr>
          <p:cNvPr id="3" name="Notes Placeholder 2"/>
          <p:cNvSpPr>
            <a:spLocks noGrp="1"/>
          </p:cNvSpPr>
          <p:nvPr>
            <p:ph type="body" idx="1"/>
          </p:nvPr>
        </p:nvSpPr>
        <p:spPr/>
        <p:txBody>
          <a:bodyPr/>
          <a:lstStyle/>
          <a:p>
            <a:r>
              <a:rPr lang="en-US" dirty="0"/>
              <a:t>As we will see later on, the outer core being liquid creates the magnetic shield around earth that shields us from the deadly rays of sun. (Just another lucky coincidence</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0234E4FD-DC15-4156-8315-873DD3AB0843}" type="slidenum">
              <a:rPr lang="en-US" smtClean="0"/>
              <a:t>19</a:t>
            </a:fld>
            <a:endParaRPr lang="en-US"/>
          </a:p>
        </p:txBody>
      </p:sp>
    </p:spTree>
    <p:extLst>
      <p:ext uri="{BB962C8B-B14F-4D97-AF65-F5344CB8AC3E}">
        <p14:creationId xmlns:p14="http://schemas.microsoft.com/office/powerpoint/2010/main" val="1291302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1143000"/>
            <a:ext cx="2914650" cy="3086100"/>
          </a:xfrm>
        </p:spPr>
      </p:sp>
      <p:sp>
        <p:nvSpPr>
          <p:cNvPr id="3" name="Notes Placeholder 2"/>
          <p:cNvSpPr>
            <a:spLocks noGrp="1"/>
          </p:cNvSpPr>
          <p:nvPr>
            <p:ph type="body" idx="1"/>
          </p:nvPr>
        </p:nvSpPr>
        <p:spPr/>
        <p:txBody>
          <a:bodyPr/>
          <a:lstStyle/>
          <a:p>
            <a:r>
              <a:rPr lang="en-US" dirty="0"/>
              <a:t>This would explain the reason for the mantle (and why its so big</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0234E4FD-DC15-4156-8315-873DD3AB0843}" type="slidenum">
              <a:rPr lang="en-US" smtClean="0"/>
              <a:t>21</a:t>
            </a:fld>
            <a:endParaRPr lang="en-US"/>
          </a:p>
        </p:txBody>
      </p:sp>
    </p:spTree>
    <p:extLst>
      <p:ext uri="{BB962C8B-B14F-4D97-AF65-F5344CB8AC3E}">
        <p14:creationId xmlns:p14="http://schemas.microsoft.com/office/powerpoint/2010/main" val="285143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346836"/>
            <a:ext cx="6606540" cy="2865120"/>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4322446"/>
            <a:ext cx="5829300" cy="1986914"/>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DBC8F2-04BE-42E6-9BCB-1859E4102A5E}"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C0B3-1126-41F3-BDA6-DEE77C676904}" type="slidenum">
              <a:rPr lang="en-US" smtClean="0"/>
              <a:t>‹#›</a:t>
            </a:fld>
            <a:endParaRPr lang="en-US"/>
          </a:p>
        </p:txBody>
      </p:sp>
    </p:spTree>
    <p:extLst>
      <p:ext uri="{BB962C8B-B14F-4D97-AF65-F5344CB8AC3E}">
        <p14:creationId xmlns:p14="http://schemas.microsoft.com/office/powerpoint/2010/main" val="397790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BC8F2-04BE-42E6-9BCB-1859E4102A5E}"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C0B3-1126-41F3-BDA6-DEE77C676904}" type="slidenum">
              <a:rPr lang="en-US" smtClean="0"/>
              <a:t>‹#›</a:t>
            </a:fld>
            <a:endParaRPr lang="en-US"/>
          </a:p>
        </p:txBody>
      </p:sp>
    </p:spTree>
    <p:extLst>
      <p:ext uri="{BB962C8B-B14F-4D97-AF65-F5344CB8AC3E}">
        <p14:creationId xmlns:p14="http://schemas.microsoft.com/office/powerpoint/2010/main" val="42670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438150"/>
            <a:ext cx="1675924"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438150"/>
            <a:ext cx="4930616"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BC8F2-04BE-42E6-9BCB-1859E4102A5E}"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C0B3-1126-41F3-BDA6-DEE77C676904}" type="slidenum">
              <a:rPr lang="en-US" smtClean="0"/>
              <a:t>‹#›</a:t>
            </a:fld>
            <a:endParaRPr lang="en-US"/>
          </a:p>
        </p:txBody>
      </p:sp>
    </p:spTree>
    <p:extLst>
      <p:ext uri="{BB962C8B-B14F-4D97-AF65-F5344CB8AC3E}">
        <p14:creationId xmlns:p14="http://schemas.microsoft.com/office/powerpoint/2010/main" val="26800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BC8F2-04BE-42E6-9BCB-1859E4102A5E}"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C0B3-1126-41F3-BDA6-DEE77C676904}" type="slidenum">
              <a:rPr lang="en-US" smtClean="0"/>
              <a:t>‹#›</a:t>
            </a:fld>
            <a:endParaRPr lang="en-US"/>
          </a:p>
        </p:txBody>
      </p:sp>
    </p:spTree>
    <p:extLst>
      <p:ext uri="{BB962C8B-B14F-4D97-AF65-F5344CB8AC3E}">
        <p14:creationId xmlns:p14="http://schemas.microsoft.com/office/powerpoint/2010/main" val="33271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051688"/>
            <a:ext cx="6703695" cy="342328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5507358"/>
            <a:ext cx="6703695" cy="180022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DBC8F2-04BE-42E6-9BCB-1859E4102A5E}"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CC0B3-1126-41F3-BDA6-DEE77C676904}" type="slidenum">
              <a:rPr lang="en-US" smtClean="0"/>
              <a:t>‹#›</a:t>
            </a:fld>
            <a:endParaRPr lang="en-US"/>
          </a:p>
        </p:txBody>
      </p:sp>
    </p:spTree>
    <p:extLst>
      <p:ext uri="{BB962C8B-B14F-4D97-AF65-F5344CB8AC3E}">
        <p14:creationId xmlns:p14="http://schemas.microsoft.com/office/powerpoint/2010/main" val="344927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190750"/>
            <a:ext cx="330327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190750"/>
            <a:ext cx="330327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DBC8F2-04BE-42E6-9BCB-1859E4102A5E}" type="datetimeFigureOut">
              <a:rPr lang="en-US" smtClean="0"/>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CC0B3-1126-41F3-BDA6-DEE77C676904}" type="slidenum">
              <a:rPr lang="en-US" smtClean="0"/>
              <a:t>‹#›</a:t>
            </a:fld>
            <a:endParaRPr lang="en-US"/>
          </a:p>
        </p:txBody>
      </p:sp>
    </p:spTree>
    <p:extLst>
      <p:ext uri="{BB962C8B-B14F-4D97-AF65-F5344CB8AC3E}">
        <p14:creationId xmlns:p14="http://schemas.microsoft.com/office/powerpoint/2010/main" val="204742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438152"/>
            <a:ext cx="6703695"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017396"/>
            <a:ext cx="3288089" cy="98869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006090"/>
            <a:ext cx="3288089"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017396"/>
            <a:ext cx="3304282" cy="98869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006090"/>
            <a:ext cx="3304282"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DBC8F2-04BE-42E6-9BCB-1859E4102A5E}" type="datetimeFigureOut">
              <a:rPr lang="en-US" smtClean="0"/>
              <a:t>12/24/2018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CC0B3-1126-41F3-BDA6-DEE77C676904}" type="slidenum">
              <a:rPr lang="en-US" smtClean="0"/>
              <a:t>‹#›</a:t>
            </a:fld>
            <a:endParaRPr lang="en-US"/>
          </a:p>
        </p:txBody>
      </p:sp>
    </p:spTree>
    <p:extLst>
      <p:ext uri="{BB962C8B-B14F-4D97-AF65-F5344CB8AC3E}">
        <p14:creationId xmlns:p14="http://schemas.microsoft.com/office/powerpoint/2010/main" val="411341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DBC8F2-04BE-42E6-9BCB-1859E4102A5E}" type="datetimeFigureOut">
              <a:rPr lang="en-US" smtClean="0"/>
              <a:t>12/24/2018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ECC0B3-1126-41F3-BDA6-DEE77C676904}" type="slidenum">
              <a:rPr lang="en-US" smtClean="0"/>
              <a:t>‹#›</a:t>
            </a:fld>
            <a:endParaRPr lang="en-US"/>
          </a:p>
        </p:txBody>
      </p:sp>
    </p:spTree>
    <p:extLst>
      <p:ext uri="{BB962C8B-B14F-4D97-AF65-F5344CB8AC3E}">
        <p14:creationId xmlns:p14="http://schemas.microsoft.com/office/powerpoint/2010/main" val="391233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BC8F2-04BE-42E6-9BCB-1859E4102A5E}" type="datetimeFigureOut">
              <a:rPr lang="en-US" smtClean="0"/>
              <a:t>12/24/2018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ECC0B3-1126-41F3-BDA6-DEE77C676904}" type="slidenum">
              <a:rPr lang="en-US" smtClean="0"/>
              <a:t>‹#›</a:t>
            </a:fld>
            <a:endParaRPr lang="en-US"/>
          </a:p>
        </p:txBody>
      </p:sp>
    </p:spTree>
    <p:extLst>
      <p:ext uri="{BB962C8B-B14F-4D97-AF65-F5344CB8AC3E}">
        <p14:creationId xmlns:p14="http://schemas.microsoft.com/office/powerpoint/2010/main" val="53284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548640"/>
            <a:ext cx="2506801" cy="192024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184912"/>
            <a:ext cx="3934778" cy="5848350"/>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2468880"/>
            <a:ext cx="2506801" cy="4573906"/>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53DBC8F2-04BE-42E6-9BCB-1859E4102A5E}" type="datetimeFigureOut">
              <a:rPr lang="en-US" smtClean="0"/>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CC0B3-1126-41F3-BDA6-DEE77C676904}" type="slidenum">
              <a:rPr lang="en-US" smtClean="0"/>
              <a:t>‹#›</a:t>
            </a:fld>
            <a:endParaRPr lang="en-US"/>
          </a:p>
        </p:txBody>
      </p:sp>
    </p:spTree>
    <p:extLst>
      <p:ext uri="{BB962C8B-B14F-4D97-AF65-F5344CB8AC3E}">
        <p14:creationId xmlns:p14="http://schemas.microsoft.com/office/powerpoint/2010/main" val="375201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548640"/>
            <a:ext cx="2506801" cy="192024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184912"/>
            <a:ext cx="3934778" cy="5848350"/>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2468880"/>
            <a:ext cx="2506801" cy="4573906"/>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53DBC8F2-04BE-42E6-9BCB-1859E4102A5E}" type="datetimeFigureOut">
              <a:rPr lang="en-US" smtClean="0"/>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CC0B3-1126-41F3-BDA6-DEE77C676904}" type="slidenum">
              <a:rPr lang="en-US" smtClean="0"/>
              <a:t>‹#›</a:t>
            </a:fld>
            <a:endParaRPr lang="en-US"/>
          </a:p>
        </p:txBody>
      </p:sp>
    </p:spTree>
    <p:extLst>
      <p:ext uri="{BB962C8B-B14F-4D97-AF65-F5344CB8AC3E}">
        <p14:creationId xmlns:p14="http://schemas.microsoft.com/office/powerpoint/2010/main" val="247773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438152"/>
            <a:ext cx="6703695"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190750"/>
            <a:ext cx="6703695" cy="52216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7627622"/>
            <a:ext cx="1748790" cy="438150"/>
          </a:xfrm>
          <a:prstGeom prst="rect">
            <a:avLst/>
          </a:prstGeom>
        </p:spPr>
        <p:txBody>
          <a:bodyPr vert="horz" lIns="91440" tIns="45720" rIns="91440" bIns="45720" rtlCol="0" anchor="ctr"/>
          <a:lstStyle>
            <a:lvl1pPr algn="l">
              <a:defRPr sz="1020">
                <a:solidFill>
                  <a:schemeClr val="tx1">
                    <a:tint val="75000"/>
                  </a:schemeClr>
                </a:solidFill>
              </a:defRPr>
            </a:lvl1pPr>
          </a:lstStyle>
          <a:p>
            <a:fld id="{53DBC8F2-04BE-42E6-9BCB-1859E4102A5E}" type="datetimeFigureOut">
              <a:rPr lang="en-US" smtClean="0"/>
              <a:t>12/24/2018</a:t>
            </a:fld>
            <a:endParaRPr lang="en-US"/>
          </a:p>
        </p:txBody>
      </p:sp>
      <p:sp>
        <p:nvSpPr>
          <p:cNvPr id="5" name="Footer Placeholder 4"/>
          <p:cNvSpPr>
            <a:spLocks noGrp="1"/>
          </p:cNvSpPr>
          <p:nvPr>
            <p:ph type="ftr" sz="quarter" idx="3"/>
          </p:nvPr>
        </p:nvSpPr>
        <p:spPr>
          <a:xfrm>
            <a:off x="2574608" y="7627622"/>
            <a:ext cx="2623185" cy="438150"/>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7627622"/>
            <a:ext cx="1748790" cy="438150"/>
          </a:xfrm>
          <a:prstGeom prst="rect">
            <a:avLst/>
          </a:prstGeom>
        </p:spPr>
        <p:txBody>
          <a:bodyPr vert="horz" lIns="91440" tIns="45720" rIns="91440" bIns="45720" rtlCol="0" anchor="ctr"/>
          <a:lstStyle>
            <a:lvl1pPr algn="r">
              <a:defRPr sz="1020">
                <a:solidFill>
                  <a:schemeClr val="tx1">
                    <a:tint val="75000"/>
                  </a:schemeClr>
                </a:solidFill>
              </a:defRPr>
            </a:lvl1pPr>
          </a:lstStyle>
          <a:p>
            <a:fld id="{1DECC0B3-1126-41F3-BDA6-DEE77C676904}" type="slidenum">
              <a:rPr lang="en-US" smtClean="0"/>
              <a:t>‹#›</a:t>
            </a:fld>
            <a:endParaRPr lang="en-US"/>
          </a:p>
        </p:txBody>
      </p:sp>
    </p:spTree>
    <p:extLst>
      <p:ext uri="{BB962C8B-B14F-4D97-AF65-F5344CB8AC3E}">
        <p14:creationId xmlns:p14="http://schemas.microsoft.com/office/powerpoint/2010/main" val="400067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Oblate_spheroi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6.emf"/><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4.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en.wikipedia.org/wiki/Spai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n w="0"/>
                <a:solidFill>
                  <a:schemeClr val="accent1"/>
                </a:solidFill>
                <a:effectLst>
                  <a:outerShdw blurRad="38100" dist="25400" dir="5400000" algn="ctr" rotWithShape="0">
                    <a:srgbClr val="6E747A">
                      <a:alpha val="43000"/>
                    </a:srgbClr>
                  </a:outerShdw>
                </a:effectLst>
              </a:rPr>
              <a:t>Earth Science: Chapter 1 Earth Basics</a:t>
            </a:r>
          </a:p>
        </p:txBody>
      </p:sp>
      <p:sp>
        <p:nvSpPr>
          <p:cNvPr id="3" name="Subtitle 2"/>
          <p:cNvSpPr>
            <a:spLocks noGrp="1"/>
          </p:cNvSpPr>
          <p:nvPr>
            <p:ph type="subTitle" idx="1"/>
          </p:nvPr>
        </p:nvSpPr>
        <p:spPr/>
        <p:txBody>
          <a:bodyPr>
            <a:normAutofit/>
          </a:bodyPr>
          <a:lstStyle/>
          <a:p>
            <a:r>
              <a:rPr lang="en-US" u="sng" dirty="0">
                <a:ln w="0"/>
                <a:solidFill>
                  <a:schemeClr val="accent1"/>
                </a:solidFill>
                <a:effectLst>
                  <a:outerShdw blurRad="38100" dist="25400" dir="5400000" algn="ctr" rotWithShape="0">
                    <a:srgbClr val="6E747A">
                      <a:alpha val="43000"/>
                    </a:srgbClr>
                  </a:outerShdw>
                </a:effectLst>
              </a:rPr>
              <a:t>A Torah perspective</a:t>
            </a:r>
          </a:p>
          <a:p>
            <a:endParaRPr lang="en-US" dirty="0">
              <a:ln w="0"/>
              <a:solidFill>
                <a:schemeClr val="accent1"/>
              </a:solidFill>
              <a:effectLst>
                <a:outerShdw blurRad="38100" dist="25400" dir="5400000" algn="ctr" rotWithShape="0">
                  <a:srgbClr val="6E747A">
                    <a:alpha val="43000"/>
                  </a:srgbClr>
                </a:outerShdw>
              </a:effectLst>
            </a:endParaRPr>
          </a:p>
          <a:p>
            <a:r>
              <a:rPr lang="en-US" dirty="0"/>
              <a:t>Written by Rabbi Moshe Brody MA. Ed.</a:t>
            </a:r>
          </a:p>
          <a:p>
            <a:r>
              <a:rPr lang="en-US" dirty="0"/>
              <a:t>Contributing editor: Rabbi Lishay Grant,  </a:t>
            </a:r>
          </a:p>
        </p:txBody>
      </p:sp>
      <p:sp>
        <p:nvSpPr>
          <p:cNvPr id="5" name="Footer Placeholder 4"/>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50465F9A-1088-437A-81BF-3C0C8C92B157}" type="slidenum">
              <a:rPr lang="en-US" smtClean="0"/>
              <a:t>1</a:t>
            </a:fld>
            <a:endParaRPr lang="en-US"/>
          </a:p>
        </p:txBody>
      </p:sp>
      <p:sp>
        <p:nvSpPr>
          <p:cNvPr id="6" name="TextBox 5">
            <a:extLst>
              <a:ext uri="{FF2B5EF4-FFF2-40B4-BE49-F238E27FC236}">
                <a16:creationId xmlns:a16="http://schemas.microsoft.com/office/drawing/2014/main" id="{73C1E731-0086-4CB3-A66B-E7031C6B8BB1}"/>
              </a:ext>
            </a:extLst>
          </p:cNvPr>
          <p:cNvSpPr txBox="1"/>
          <p:nvPr/>
        </p:nvSpPr>
        <p:spPr>
          <a:xfrm>
            <a:off x="1058335" y="977505"/>
            <a:ext cx="5655733"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Limudai Yisroel Institute</a:t>
            </a:r>
          </a:p>
        </p:txBody>
      </p:sp>
    </p:spTree>
    <p:extLst>
      <p:ext uri="{BB962C8B-B14F-4D97-AF65-F5344CB8AC3E}">
        <p14:creationId xmlns:p14="http://schemas.microsoft.com/office/powerpoint/2010/main" val="392629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a:t>
            </a:r>
            <a:r>
              <a:rPr lang="en-US" dirty="0">
                <a:hlinkClick r:id="rId2" tooltip="Oblate spheroid"/>
              </a:rPr>
              <a:t>oblate spheroid</a:t>
            </a:r>
            <a:r>
              <a:rPr lang="en-US" dirty="0"/>
              <a:t> (highly exaggerated relative to the actual Earth)</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0663" y="2772569"/>
            <a:ext cx="4791075" cy="4057650"/>
          </a:xfrm>
        </p:spPr>
      </p:pic>
    </p:spTree>
    <p:extLst>
      <p:ext uri="{BB962C8B-B14F-4D97-AF65-F5344CB8AC3E}">
        <p14:creationId xmlns:p14="http://schemas.microsoft.com/office/powerpoint/2010/main" val="200170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size of earth, and Chaza”l</a:t>
            </a:r>
          </a:p>
        </p:txBody>
      </p:sp>
      <p:sp>
        <p:nvSpPr>
          <p:cNvPr id="3" name="Content Placeholder 2"/>
          <p:cNvSpPr>
            <a:spLocks noGrp="1"/>
          </p:cNvSpPr>
          <p:nvPr>
            <p:ph idx="1"/>
          </p:nvPr>
        </p:nvSpPr>
        <p:spPr/>
        <p:txBody>
          <a:bodyPr/>
          <a:lstStyle/>
          <a:p>
            <a:r>
              <a:rPr lang="en-US" dirty="0"/>
              <a:t>Earth is approximately 24,000 miles in circumference although it is slightly larger at the equator (the middle of the earth)</a:t>
            </a:r>
          </a:p>
          <a:p>
            <a:r>
              <a:rPr lang="en-US" dirty="0"/>
              <a:t>And well before anyone was able to measure this accurately, </a:t>
            </a:r>
            <a:r>
              <a:rPr lang="en-US" dirty="0" err="1"/>
              <a:t>Chaza”l</a:t>
            </a:r>
            <a:r>
              <a:rPr lang="en-US" dirty="0"/>
              <a:t> stated this as a fact.</a:t>
            </a:r>
          </a:p>
          <a:p>
            <a:endParaRPr lang="en-US" dirty="0"/>
          </a:p>
        </p:txBody>
      </p:sp>
    </p:spTree>
    <p:extLst>
      <p:ext uri="{BB962C8B-B14F-4D97-AF65-F5344CB8AC3E}">
        <p14:creationId xmlns:p14="http://schemas.microsoft.com/office/powerpoint/2010/main" val="135296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Chaza”l</a:t>
            </a:r>
            <a:r>
              <a:rPr lang="en-US" dirty="0"/>
              <a:t> on the size of the earth</a:t>
            </a:r>
          </a:p>
        </p:txBody>
      </p:sp>
      <p:sp>
        <p:nvSpPr>
          <p:cNvPr id="3" name="Content Placeholder 2"/>
          <p:cNvSpPr>
            <a:spLocks noGrp="1"/>
          </p:cNvSpPr>
          <p:nvPr>
            <p:ph idx="1"/>
          </p:nvPr>
        </p:nvSpPr>
        <p:spPr>
          <a:blipFill>
            <a:blip r:embed="rId2"/>
            <a:tile tx="0" ty="0" sx="100000" sy="100000" flip="none" algn="tl"/>
          </a:blipFill>
        </p:spPr>
        <p:txBody>
          <a:bodyPr/>
          <a:lstStyle/>
          <a:p>
            <a:r>
              <a:rPr lang="en-US" dirty="0"/>
              <a:t>The </a:t>
            </a:r>
            <a:r>
              <a:rPr lang="en-US" dirty="0" err="1"/>
              <a:t>Gemara</a:t>
            </a:r>
            <a:r>
              <a:rPr lang="en-US" dirty="0"/>
              <a:t> (</a:t>
            </a:r>
            <a:r>
              <a:rPr lang="en-US" dirty="0" err="1"/>
              <a:t>Pesachim</a:t>
            </a:r>
            <a:r>
              <a:rPr lang="en-US" dirty="0"/>
              <a:t> 94a) states: </a:t>
            </a:r>
            <a:r>
              <a:rPr lang="he-IL" dirty="0"/>
              <a:t>אמר רבא </a:t>
            </a:r>
            <a:r>
              <a:rPr lang="he-IL" dirty="0" err="1"/>
              <a:t>שיתא</a:t>
            </a:r>
            <a:r>
              <a:rPr lang="he-IL" dirty="0"/>
              <a:t> אלפי פרסי הוי עלמא</a:t>
            </a:r>
            <a:r>
              <a:rPr lang="en-US" dirty="0"/>
              <a:t> (the world is 6000 </a:t>
            </a:r>
            <a:r>
              <a:rPr lang="en-US" dirty="0" err="1"/>
              <a:t>parsa</a:t>
            </a:r>
            <a:r>
              <a:rPr lang="en-US" dirty="0"/>
              <a:t>)</a:t>
            </a:r>
          </a:p>
          <a:p>
            <a:r>
              <a:rPr lang="en-US" dirty="0"/>
              <a:t>A </a:t>
            </a:r>
            <a:r>
              <a:rPr lang="en-US" dirty="0" err="1"/>
              <a:t>Parsa</a:t>
            </a:r>
            <a:r>
              <a:rPr lang="en-US" dirty="0"/>
              <a:t> is approximately 4 miles.</a:t>
            </a:r>
          </a:p>
          <a:p>
            <a:r>
              <a:rPr lang="en-US" dirty="0"/>
              <a:t>4 x 6000=24,000 miles.</a:t>
            </a:r>
          </a:p>
          <a:p>
            <a:r>
              <a:rPr lang="en-US" dirty="0"/>
              <a:t>Science has confirmed today that the world is approx. 24,000 miles in circumference!</a:t>
            </a:r>
          </a:p>
        </p:txBody>
      </p:sp>
      <p:sp>
        <p:nvSpPr>
          <p:cNvPr id="5" name="Footer Placeholder 4"/>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50465F9A-1088-437A-81BF-3C0C8C92B157}" type="slidenum">
              <a:rPr lang="en-US" smtClean="0"/>
              <a:t>12</a:t>
            </a:fld>
            <a:endParaRPr lang="en-US"/>
          </a:p>
        </p:txBody>
      </p:sp>
    </p:spTree>
    <p:extLst>
      <p:ext uri="{BB962C8B-B14F-4D97-AF65-F5344CB8AC3E}">
        <p14:creationId xmlns:p14="http://schemas.microsoft.com/office/powerpoint/2010/main" val="3594444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Components of Earth</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sz="2294" dirty="0"/>
              <a:t>Can anyone name the four general parts of the Earth?</a:t>
            </a:r>
          </a:p>
          <a:p>
            <a:r>
              <a:rPr lang="en-US" sz="2294" dirty="0"/>
              <a:t>The Lithosphere</a:t>
            </a:r>
          </a:p>
          <a:p>
            <a:r>
              <a:rPr lang="en-US" sz="2294" dirty="0"/>
              <a:t>The Hydrosphere</a:t>
            </a:r>
          </a:p>
          <a:p>
            <a:r>
              <a:rPr lang="en-US" sz="2294" dirty="0"/>
              <a:t>The Atmosphere </a:t>
            </a:r>
          </a:p>
          <a:p>
            <a:r>
              <a:rPr lang="en-US" sz="2294" dirty="0"/>
              <a:t>The Geosphere  </a:t>
            </a:r>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50465F9A-1088-437A-81BF-3C0C8C92B157}" type="slidenum">
              <a:rPr lang="en-US" smtClean="0"/>
              <a:t>13</a:t>
            </a:fld>
            <a:endParaRPr lang="en-US"/>
          </a:p>
        </p:txBody>
      </p:sp>
    </p:spTree>
    <p:extLst>
      <p:ext uri="{BB962C8B-B14F-4D97-AF65-F5344CB8AC3E}">
        <p14:creationId xmlns:p14="http://schemas.microsoft.com/office/powerpoint/2010/main" val="1608693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C6F6-11FB-409E-9089-E56C47CB2DBA}"/>
              </a:ext>
            </a:extLst>
          </p:cNvPr>
          <p:cNvSpPr>
            <a:spLocks noGrp="1"/>
          </p:cNvSpPr>
          <p:nvPr>
            <p:ph type="title"/>
          </p:nvPr>
        </p:nvSpPr>
        <p:spPr/>
        <p:txBody>
          <a:bodyPr>
            <a:normAutofit fontScale="90000"/>
          </a:bodyPr>
          <a:lstStyle/>
          <a:p>
            <a:r>
              <a:rPr lang="en-US" b="1" dirty="0"/>
              <a:t>What is interesting to note about the way science splits the world into four components</a:t>
            </a:r>
            <a:endParaRPr lang="en-US" dirty="0"/>
          </a:p>
        </p:txBody>
      </p:sp>
      <p:sp>
        <p:nvSpPr>
          <p:cNvPr id="4" name="Content Placeholder 3">
            <a:extLst>
              <a:ext uri="{FF2B5EF4-FFF2-40B4-BE49-F238E27FC236}">
                <a16:creationId xmlns:a16="http://schemas.microsoft.com/office/drawing/2014/main" id="{4A7806B7-9EE6-4168-B7F2-4A9B180BF6BB}"/>
              </a:ext>
            </a:extLst>
          </p:cNvPr>
          <p:cNvSpPr txBox="1">
            <a:spLocks noGrp="1"/>
          </p:cNvSpPr>
          <p:nvPr>
            <p:ph idx="1"/>
          </p:nvPr>
        </p:nvSpPr>
        <p:spPr>
          <a:xfrm>
            <a:off x="534353" y="2190750"/>
            <a:ext cx="6703696" cy="32899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pPr>
              <a:defRPr/>
            </a:pPr>
            <a:r>
              <a:rPr lang="en-US" dirty="0"/>
              <a:t>is how this breakdown of the world follows </a:t>
            </a:r>
            <a:r>
              <a:rPr lang="en-US" b="1" dirty="0"/>
              <a:t>almost exactly</a:t>
            </a:r>
            <a:r>
              <a:rPr lang="en-US" dirty="0"/>
              <a:t> the breakdown found in the </a:t>
            </a:r>
            <a:r>
              <a:rPr lang="en-US" dirty="0" err="1"/>
              <a:t>Rishonim</a:t>
            </a:r>
            <a:r>
              <a:rPr lang="en-US" dirty="0"/>
              <a:t> and Kabbalah- that the geosphere is composed of 4 </a:t>
            </a:r>
            <a:r>
              <a:rPr lang="en-US" dirty="0" err="1"/>
              <a:t>yesodos</a:t>
            </a:r>
            <a:r>
              <a:rPr lang="en-US" dirty="0"/>
              <a:t>-fire, water, air and earth. </a:t>
            </a:r>
          </a:p>
          <a:p>
            <a:pPr>
              <a:defRPr/>
            </a:pPr>
            <a:r>
              <a:rPr lang="en-US" dirty="0"/>
              <a:t>While the science books only include those that are actually part of earth-in truth they could include the sun (fire) as well being that it keeps the world going as we will see later on.</a:t>
            </a:r>
          </a:p>
          <a:p>
            <a:pPr>
              <a:defRPr/>
            </a:pPr>
            <a:endParaRPr lang="en-US" dirty="0"/>
          </a:p>
        </p:txBody>
      </p:sp>
    </p:spTree>
    <p:extLst>
      <p:ext uri="{BB962C8B-B14F-4D97-AF65-F5344CB8AC3E}">
        <p14:creationId xmlns:p14="http://schemas.microsoft.com/office/powerpoint/2010/main" val="279707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1- Lithosphere</a:t>
            </a:r>
            <a:endParaRPr lang="en-US" dirty="0"/>
          </a:p>
        </p:txBody>
      </p:sp>
      <p:sp>
        <p:nvSpPr>
          <p:cNvPr id="3" name="Content Placeholder 2"/>
          <p:cNvSpPr>
            <a:spLocks noGrp="1"/>
          </p:cNvSpPr>
          <p:nvPr>
            <p:ph idx="1"/>
          </p:nvPr>
        </p:nvSpPr>
        <p:spPr/>
        <p:txBody>
          <a:bodyPr/>
          <a:lstStyle/>
          <a:p>
            <a:r>
              <a:rPr lang="en-US" sz="2294" b="1" dirty="0"/>
              <a:t>The lithosphere </a:t>
            </a:r>
            <a:r>
              <a:rPr lang="en-US" sz="2294" dirty="0"/>
              <a:t>“is the layer of rock that forms the solid outer shell at the top of Earth’s interior.”</a:t>
            </a:r>
          </a:p>
          <a:p>
            <a:pPr marL="0" indent="0">
              <a:buNone/>
            </a:pPr>
            <a:r>
              <a:rPr lang="en-US" sz="2294" dirty="0"/>
              <a:t>The Lithosphere consists of the earth’s </a:t>
            </a:r>
            <a:r>
              <a:rPr lang="en-US" sz="2294" b="1" dirty="0"/>
              <a:t>crust</a:t>
            </a:r>
            <a:r>
              <a:rPr lang="en-US" sz="2294" dirty="0"/>
              <a:t>, </a:t>
            </a:r>
            <a:r>
              <a:rPr lang="en-US" sz="2294" b="1" dirty="0" err="1"/>
              <a:t>moho</a:t>
            </a:r>
            <a:r>
              <a:rPr lang="en-US" sz="2294" dirty="0"/>
              <a:t> (or </a:t>
            </a:r>
            <a:r>
              <a:rPr lang="en-US" sz="2294" b="1" dirty="0" err="1"/>
              <a:t>moho</a:t>
            </a:r>
            <a:r>
              <a:rPr lang="en-US" sz="2294" b="1" dirty="0"/>
              <a:t> discontinuity) </a:t>
            </a:r>
            <a:r>
              <a:rPr lang="en-US" sz="2294" dirty="0"/>
              <a:t>which separates the crust and the uppermost layer of the mantle, and uppermost portion of the </a:t>
            </a:r>
            <a:r>
              <a:rPr lang="en-US" sz="2294" b="1" dirty="0"/>
              <a:t>mantle.</a:t>
            </a:r>
          </a:p>
          <a:p>
            <a:pPr marL="0" indent="0">
              <a:buNone/>
            </a:pPr>
            <a:r>
              <a:rPr lang="en-US" sz="2294" dirty="0"/>
              <a:t>The</a:t>
            </a:r>
            <a:r>
              <a:rPr lang="en-US" sz="2294" b="1" dirty="0"/>
              <a:t> lithosphere’s </a:t>
            </a:r>
            <a:r>
              <a:rPr lang="en-US" sz="2294" dirty="0"/>
              <a:t>thickness varies between 70 and 100 kilometers thick and is composed primarily of oxygen, hydrogen and other </a:t>
            </a:r>
            <a:r>
              <a:rPr lang="en-US" sz="2294" b="1" dirty="0"/>
              <a:t>elements</a:t>
            </a:r>
            <a:r>
              <a:rPr lang="en-US" sz="2294" dirty="0"/>
              <a:t>. </a:t>
            </a:r>
          </a:p>
          <a:p>
            <a:pPr marL="0" indent="0">
              <a:buNone/>
            </a:pPr>
            <a:r>
              <a:rPr lang="en-US" sz="2294" dirty="0"/>
              <a:t>Lets take a look at what that actually looks like and what the rest of earth’s interior looks like-</a:t>
            </a:r>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50465F9A-1088-437A-81BF-3C0C8C92B157}" type="slidenum">
              <a:rPr lang="en-US" smtClean="0"/>
              <a:t>15</a:t>
            </a:fld>
            <a:endParaRPr lang="en-US"/>
          </a:p>
        </p:txBody>
      </p:sp>
    </p:spTree>
    <p:extLst>
      <p:ext uri="{BB962C8B-B14F-4D97-AF65-F5344CB8AC3E}">
        <p14:creationId xmlns:p14="http://schemas.microsoft.com/office/powerpoint/2010/main" val="159009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Cutout of earth’s interior </a:t>
            </a:r>
          </a:p>
        </p:txBody>
      </p:sp>
      <p:pic>
        <p:nvPicPr>
          <p:cNvPr id="4098" name="Picture 2" descr="https://upload.wikimedia.org/wikipedia/commons/thumb/8/8a/Earth-cutaway-schematic-english.svg/800px-Earth-cutaway-schematic-english.sv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316" y="1885244"/>
            <a:ext cx="7314720" cy="514773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50465F9A-1088-437A-81BF-3C0C8C92B157}" type="slidenum">
              <a:rPr lang="en-US" smtClean="0"/>
              <a:t>16</a:t>
            </a:fld>
            <a:endParaRPr lang="en-US"/>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002650" y="2662480"/>
              <a:ext cx="1235399" cy="353201"/>
            </p14:xfrm>
          </p:contentPart>
        </mc:Choice>
        <mc:Fallback xmlns="">
          <p:pic>
            <p:nvPicPr>
              <p:cNvPr id="4" name="Ink 3"/>
              <p:cNvPicPr/>
              <p:nvPr/>
            </p:nvPicPr>
            <p:blipFill>
              <a:blip r:embed="rId5"/>
              <a:stretch>
                <a:fillRect/>
              </a:stretch>
            </p:blipFill>
            <p:spPr>
              <a:xfrm>
                <a:off x="5986812" y="2599113"/>
                <a:ext cx="1266716" cy="47993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000049" y="2859045"/>
              <a:ext cx="370184" cy="313268"/>
            </p14:xfrm>
          </p:contentPart>
        </mc:Choice>
        <mc:Fallback xmlns="">
          <p:pic>
            <p:nvPicPr>
              <p:cNvPr id="5" name="Ink 4"/>
              <p:cNvPicPr/>
              <p:nvPr/>
            </p:nvPicPr>
            <p:blipFill>
              <a:blip r:embed="rId7"/>
              <a:stretch>
                <a:fillRect/>
              </a:stretch>
            </p:blipFill>
            <p:spPr>
              <a:xfrm>
                <a:off x="5984205" y="2795671"/>
                <a:ext cx="401513" cy="440016"/>
              </a:xfrm>
              <a:prstGeom prst="rect">
                <a:avLst/>
              </a:prstGeom>
            </p:spPr>
          </p:pic>
        </mc:Fallback>
      </mc:AlternateContent>
      <p:cxnSp>
        <p:nvCxnSpPr>
          <p:cNvPr id="9" name="Straight Connector 8"/>
          <p:cNvCxnSpPr/>
          <p:nvPr/>
        </p:nvCxnSpPr>
        <p:spPr>
          <a:xfrm rot="-8074769">
            <a:off x="6212691" y="3623400"/>
            <a:ext cx="1109905" cy="0"/>
          </a:xfrm>
          <a:prstGeom prst="line">
            <a:avLst/>
          </a:prstGeom>
          <a:solidFill>
            <a:srgbClr val="ED1C24">
              <a:alpha val="25000"/>
            </a:srgbClr>
          </a:solidFill>
          <a:ln w="24000">
            <a:solidFill>
              <a:srgbClr val="ED1C2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44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 was seen in the last slide, there a few layers below the lithosphere as well.</a:t>
            </a:r>
          </a:p>
        </p:txBody>
      </p:sp>
      <p:pic>
        <p:nvPicPr>
          <p:cNvPr id="6" name="Picture 2" descr="https://upload.wikimedia.org/wikipedia/commons/thumb/8/8a/Earth-cutaway-schematic-english.svg/800px-Earth-cutaway-schematic-english.svg.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52045" y="1893363"/>
            <a:ext cx="6100105" cy="42929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282226" y="6321777"/>
            <a:ext cx="7608712" cy="1755284"/>
          </a:xfrm>
        </p:spPr>
        <p:txBody>
          <a:bodyPr>
            <a:normAutofit/>
          </a:bodyPr>
          <a:lstStyle/>
          <a:p>
            <a:r>
              <a:rPr lang="en-US" dirty="0"/>
              <a:t>They are the </a:t>
            </a:r>
            <a:r>
              <a:rPr lang="en-US" b="1" dirty="0"/>
              <a:t>Asthenosphere</a:t>
            </a:r>
            <a:r>
              <a:rPr lang="en-US" dirty="0"/>
              <a:t> (part of the upper mantle and is thought to be composed of plastic-like rock) which is situated between 100-700 kilometers below the surface of the earth. </a:t>
            </a:r>
          </a:p>
          <a:p>
            <a:endParaRPr lang="en-US" dirty="0"/>
          </a:p>
        </p:txBody>
      </p:sp>
      <p:sp>
        <p:nvSpPr>
          <p:cNvPr id="3" name="Footer Placeholder 2"/>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50465F9A-1088-437A-81BF-3C0C8C92B157}" type="slidenum">
              <a:rPr lang="en-US" smtClean="0"/>
              <a:t>17</a:t>
            </a:fld>
            <a:endParaRPr lang="en-US"/>
          </a:p>
        </p:txBody>
      </p:sp>
      <p:sp>
        <p:nvSpPr>
          <p:cNvPr id="17" name="Oval 16"/>
          <p:cNvSpPr/>
          <p:nvPr/>
        </p:nvSpPr>
        <p:spPr>
          <a:xfrm>
            <a:off x="2851560" y="2793602"/>
            <a:ext cx="1404360" cy="329040"/>
          </a:xfrm>
          <a:prstGeom prst="ellipse">
            <a:avLst/>
          </a:prstGeom>
          <a:solidFill>
            <a:srgbClr val="3165BB">
              <a:alpha val="25000"/>
            </a:srgbClr>
          </a:solidFill>
          <a:ln w="24000">
            <a:solidFill>
              <a:srgbClr val="316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165BB"/>
              </a:solidFill>
            </a:endParaRPr>
          </a:p>
        </p:txBody>
      </p:sp>
    </p:spTree>
    <p:extLst>
      <p:ext uri="{BB962C8B-B14F-4D97-AF65-F5344CB8AC3E}">
        <p14:creationId xmlns:p14="http://schemas.microsoft.com/office/powerpoint/2010/main" val="176911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Then below the asthenosphere is the mantle</a:t>
            </a:r>
          </a:p>
        </p:txBody>
      </p:sp>
      <p:pic>
        <p:nvPicPr>
          <p:cNvPr id="6" name="Picture 2" descr="https://upload.wikimedia.org/wikipedia/commons/thumb/8/8a/Earth-cutaway-schematic-english.svg/800px-Earth-cutaway-schematic-english.svg.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1078" y="1756976"/>
            <a:ext cx="5828788" cy="410200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451556" y="5994403"/>
            <a:ext cx="6447826" cy="1759801"/>
          </a:xfrm>
        </p:spPr>
        <p:txBody>
          <a:bodyPr>
            <a:normAutofit/>
          </a:bodyPr>
          <a:lstStyle/>
          <a:p>
            <a:r>
              <a:rPr lang="en-US" dirty="0"/>
              <a:t>The (rest of the) </a:t>
            </a:r>
            <a:r>
              <a:rPr lang="en-US" b="1" dirty="0"/>
              <a:t>Mantle</a:t>
            </a:r>
            <a:r>
              <a:rPr lang="en-US" dirty="0"/>
              <a:t> extends downwards from 700-to approximately 3000 kilometers below earth surface. The lower mantle is thought to be composed of stiffer rock despite the fact that heat increases with depth.</a:t>
            </a:r>
          </a:p>
          <a:p>
            <a:endParaRPr lang="en-US" dirty="0"/>
          </a:p>
        </p:txBody>
      </p:sp>
      <p:sp>
        <p:nvSpPr>
          <p:cNvPr id="3" name="Footer Placeholder 2"/>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50465F9A-1088-437A-81BF-3C0C8C92B157}" type="slidenum">
              <a:rPr lang="en-US" smtClean="0"/>
              <a:t>18</a:t>
            </a:fld>
            <a:endParaRPr lang="en-US"/>
          </a:p>
        </p:txBody>
      </p:sp>
      <p:sp>
        <p:nvSpPr>
          <p:cNvPr id="9" name="Oval 8"/>
          <p:cNvSpPr/>
          <p:nvPr/>
        </p:nvSpPr>
        <p:spPr>
          <a:xfrm>
            <a:off x="2187820" y="3246019"/>
            <a:ext cx="561960" cy="561960"/>
          </a:xfrm>
          <a:prstGeom prst="ellipse">
            <a:avLst/>
          </a:prstGeom>
          <a:solidFill>
            <a:srgbClr val="3165BB">
              <a:alpha val="25000"/>
            </a:srgbClr>
          </a:solidFill>
          <a:ln w="24000">
            <a:solidFill>
              <a:srgbClr val="316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165BB"/>
              </a:solidFill>
            </a:endParaRPr>
          </a:p>
        </p:txBody>
      </p:sp>
    </p:spTree>
    <p:extLst>
      <p:ext uri="{BB962C8B-B14F-4D97-AF65-F5344CB8AC3E}">
        <p14:creationId xmlns:p14="http://schemas.microsoft.com/office/powerpoint/2010/main" val="206556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Below the mantle is the Core</a:t>
            </a:r>
          </a:p>
        </p:txBody>
      </p:sp>
      <p:pic>
        <p:nvPicPr>
          <p:cNvPr id="6" name="Picture 2" descr="https://upload.wikimedia.org/wikipedia/commons/thumb/8/8a/Earth-cutaway-schematic-english.svg/800px-Earth-cutaway-schematic-english.svg.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4355" y="1585221"/>
            <a:ext cx="6159323" cy="433462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620891" y="6135107"/>
            <a:ext cx="6705600" cy="1492516"/>
          </a:xfrm>
        </p:spPr>
        <p:txBody>
          <a:bodyPr>
            <a:normAutofit fontScale="77500" lnSpcReduction="20000"/>
          </a:bodyPr>
          <a:lstStyle/>
          <a:p>
            <a:r>
              <a:rPr lang="en-US" dirty="0"/>
              <a:t>The </a:t>
            </a:r>
            <a:r>
              <a:rPr lang="en-US" b="1" dirty="0"/>
              <a:t>core</a:t>
            </a:r>
            <a:r>
              <a:rPr lang="en-US" dirty="0"/>
              <a:t> is split into two parts-the </a:t>
            </a:r>
            <a:r>
              <a:rPr lang="en-US" b="1" dirty="0"/>
              <a:t>outer core </a:t>
            </a:r>
            <a:r>
              <a:rPr lang="en-US" dirty="0"/>
              <a:t>(thought to be made of iron and nickel and extends from about 3000 to 5000 kilometers below the earth’s surface and  which is thought to be liquid..</a:t>
            </a:r>
          </a:p>
          <a:p>
            <a:r>
              <a:rPr lang="en-US" dirty="0"/>
              <a:t>and the </a:t>
            </a:r>
            <a:r>
              <a:rPr lang="en-US" b="1" dirty="0"/>
              <a:t>inner core </a:t>
            </a:r>
            <a:r>
              <a:rPr lang="en-US" dirty="0"/>
              <a:t>(despite its greater heat and pressure) is thought to be solid (although made of iron and nickel and extends downwards from about 5k-to 6.5k kilometers below earth’s surface)</a:t>
            </a:r>
          </a:p>
          <a:p>
            <a:endParaRPr lang="en-US" dirty="0"/>
          </a:p>
        </p:txBody>
      </p:sp>
      <p:sp>
        <p:nvSpPr>
          <p:cNvPr id="3" name="Footer Placeholder 2"/>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50465F9A-1088-437A-81BF-3C0C8C92B157}" type="slidenum">
              <a:rPr lang="en-US" smtClean="0"/>
              <a:t>19</a:t>
            </a:fld>
            <a:endParaRPr lang="en-US"/>
          </a:p>
        </p:txBody>
      </p:sp>
      <p:sp>
        <p:nvSpPr>
          <p:cNvPr id="12" name="Oval 11"/>
          <p:cNvSpPr/>
          <p:nvPr/>
        </p:nvSpPr>
        <p:spPr>
          <a:xfrm rot="20196095">
            <a:off x="2381272" y="3751972"/>
            <a:ext cx="736200" cy="1500840"/>
          </a:xfrm>
          <a:prstGeom prst="ellipse">
            <a:avLst/>
          </a:prstGeom>
          <a:solidFill>
            <a:srgbClr val="3165BB">
              <a:alpha val="25000"/>
            </a:srgbClr>
          </a:solidFill>
          <a:ln w="24000">
            <a:solidFill>
              <a:srgbClr val="3165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165BB"/>
              </a:solidFill>
            </a:endParaRPr>
          </a:p>
        </p:txBody>
      </p:sp>
    </p:spTree>
    <p:extLst>
      <p:ext uri="{BB962C8B-B14F-4D97-AF65-F5344CB8AC3E}">
        <p14:creationId xmlns:p14="http://schemas.microsoft.com/office/powerpoint/2010/main" val="372457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Vocabulary</a:t>
            </a:r>
          </a:p>
        </p:txBody>
      </p:sp>
      <p:sp>
        <p:nvSpPr>
          <p:cNvPr id="3" name="Content Placeholder 2"/>
          <p:cNvSpPr>
            <a:spLocks noGrp="1"/>
          </p:cNvSpPr>
          <p:nvPr>
            <p:ph idx="1"/>
          </p:nvPr>
        </p:nvSpPr>
        <p:spPr/>
        <p:txBody>
          <a:bodyPr>
            <a:normAutofit/>
          </a:bodyPr>
          <a:lstStyle/>
          <a:p>
            <a:r>
              <a:rPr lang="en-US" dirty="0"/>
              <a:t>oblate spheroid, </a:t>
            </a:r>
          </a:p>
          <a:p>
            <a:r>
              <a:rPr lang="en-US" dirty="0"/>
              <a:t>atmosphere, </a:t>
            </a:r>
          </a:p>
          <a:p>
            <a:r>
              <a:rPr lang="en-US" dirty="0"/>
              <a:t>crust,</a:t>
            </a:r>
          </a:p>
          <a:p>
            <a:r>
              <a:rPr lang="en-US" dirty="0"/>
              <a:t>mantle,</a:t>
            </a:r>
          </a:p>
          <a:p>
            <a:r>
              <a:rPr lang="en-US" dirty="0"/>
              <a:t>core,</a:t>
            </a:r>
          </a:p>
          <a:p>
            <a:r>
              <a:rPr lang="en-US" dirty="0"/>
              <a:t>hydrosphere,</a:t>
            </a:r>
          </a:p>
          <a:p>
            <a:r>
              <a:rPr lang="en-US" dirty="0"/>
              <a:t>lithosphere, </a:t>
            </a:r>
          </a:p>
          <a:p>
            <a:r>
              <a:rPr lang="en-US" dirty="0"/>
              <a:t>atmospheric pauses</a:t>
            </a:r>
          </a:p>
          <a:p>
            <a:r>
              <a:rPr lang="en-US" dirty="0"/>
              <a:t>celestial objects</a:t>
            </a:r>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50465F9A-1088-437A-81BF-3C0C8C92B157}" type="slidenum">
              <a:rPr lang="en-US" smtClean="0"/>
              <a:t>2</a:t>
            </a:fld>
            <a:endParaRPr lang="en-US"/>
          </a:p>
        </p:txBody>
      </p:sp>
    </p:spTree>
    <p:extLst>
      <p:ext uri="{BB962C8B-B14F-4D97-AF65-F5344CB8AC3E}">
        <p14:creationId xmlns:p14="http://schemas.microsoft.com/office/powerpoint/2010/main" val="3892875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919112" y="0"/>
            <a:ext cx="5934180" cy="8331442"/>
          </a:xfrm>
          <a:prstGeom prst="rect">
            <a:avLst/>
          </a:prstGeom>
        </p:spPr>
      </p:pic>
      <p:sp>
        <p:nvSpPr>
          <p:cNvPr id="6" name="Footer Placeholder 5"/>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50465F9A-1088-437A-81BF-3C0C8C92B157}" type="slidenum">
              <a:rPr lang="en-US" smtClean="0"/>
              <a:t>20</a:t>
            </a:fld>
            <a:endParaRPr lang="en-US"/>
          </a:p>
        </p:txBody>
      </p:sp>
      <p:sp>
        <p:nvSpPr>
          <p:cNvPr id="3" name="TextBox 2"/>
          <p:cNvSpPr txBox="1"/>
          <p:nvPr/>
        </p:nvSpPr>
        <p:spPr>
          <a:xfrm>
            <a:off x="5489261" y="4278490"/>
            <a:ext cx="1748789" cy="2308324"/>
          </a:xfrm>
          <a:prstGeom prst="rect">
            <a:avLst/>
          </a:prstGeom>
          <a:noFill/>
        </p:spPr>
        <p:txBody>
          <a:bodyPr wrap="square" rtlCol="0">
            <a:spAutoFit/>
          </a:bodyPr>
          <a:lstStyle/>
          <a:p>
            <a:r>
              <a:rPr lang="en-US" dirty="0"/>
              <a:t>As you can see-the deeper one goes into the earth-the greater the pressure and the greater the heat</a:t>
            </a:r>
          </a:p>
        </p:txBody>
      </p:sp>
      <p:cxnSp>
        <p:nvCxnSpPr>
          <p:cNvPr id="8" name="Straight Arrow Connector 7"/>
          <p:cNvCxnSpPr>
            <a:stCxn id="3" idx="1"/>
          </p:cNvCxnSpPr>
          <p:nvPr/>
        </p:nvCxnSpPr>
        <p:spPr>
          <a:xfrm flipH="1" flipV="1">
            <a:off x="4334763" y="4120452"/>
            <a:ext cx="1154498" cy="1312200"/>
          </a:xfrm>
          <a:prstGeom prst="straightConnector1">
            <a:avLst/>
          </a:prstGeom>
          <a:solidFill>
            <a:srgbClr val="ED1C24">
              <a:alpha val="25000"/>
            </a:srgbClr>
          </a:solidFill>
          <a:ln w="16800">
            <a:solidFill>
              <a:srgbClr val="ED1C24"/>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0800000">
            <a:off x="4334760" y="5700892"/>
            <a:ext cx="1196760" cy="666042"/>
          </a:xfrm>
          <a:prstGeom prst="curvedConnector3">
            <a:avLst>
              <a:gd name="adj1" fmla="val 50000"/>
            </a:avLst>
          </a:prstGeom>
          <a:solidFill>
            <a:srgbClr val="ED1C24">
              <a:alpha val="25000"/>
            </a:srgbClr>
          </a:solidFill>
          <a:ln w="24000">
            <a:solidFill>
              <a:srgbClr val="ED1C24"/>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1" name="Ink 20"/>
              <p14:cNvContentPartPr/>
              <p14:nvPr/>
            </p14:nvContentPartPr>
            <p14:xfrm>
              <a:off x="5588040" y="4414111"/>
              <a:ext cx="1343160" cy="45360"/>
            </p14:xfrm>
          </p:contentPart>
        </mc:Choice>
        <mc:Fallback xmlns="">
          <p:pic>
            <p:nvPicPr>
              <p:cNvPr id="21" name="Ink 20"/>
              <p:cNvPicPr/>
              <p:nvPr/>
            </p:nvPicPr>
            <p:blipFill>
              <a:blip r:embed="rId4"/>
              <a:stretch>
                <a:fillRect/>
              </a:stretch>
            </p:blipFill>
            <p:spPr>
              <a:xfrm>
                <a:off x="5540173" y="4317991"/>
                <a:ext cx="1438894"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Ink 21"/>
              <p14:cNvContentPartPr/>
              <p14:nvPr/>
            </p14:nvContentPartPr>
            <p14:xfrm>
              <a:off x="5531520" y="4459114"/>
              <a:ext cx="1355040" cy="163800"/>
            </p14:xfrm>
          </p:contentPart>
        </mc:Choice>
        <mc:Fallback xmlns="">
          <p:pic>
            <p:nvPicPr>
              <p:cNvPr id="22" name="Ink 21"/>
              <p:cNvPicPr/>
              <p:nvPr/>
            </p:nvPicPr>
            <p:blipFill>
              <a:blip r:embed="rId6"/>
              <a:stretch>
                <a:fillRect/>
              </a:stretch>
            </p:blipFill>
            <p:spPr>
              <a:xfrm>
                <a:off x="5483640" y="4362782"/>
                <a:ext cx="1450800" cy="355742"/>
              </a:xfrm>
              <a:prstGeom prst="rect">
                <a:avLst/>
              </a:prstGeom>
            </p:spPr>
          </p:pic>
        </mc:Fallback>
      </mc:AlternateContent>
    </p:spTree>
    <p:extLst>
      <p:ext uri="{BB962C8B-B14F-4D97-AF65-F5344CB8AC3E}">
        <p14:creationId xmlns:p14="http://schemas.microsoft.com/office/powerpoint/2010/main" val="227273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Mantle and </a:t>
            </a:r>
            <a:r>
              <a:rPr lang="en-US" dirty="0" err="1"/>
              <a:t>Gehinom</a:t>
            </a:r>
            <a:r>
              <a:rPr lang="en-US" dirty="0"/>
              <a:t> </a:t>
            </a:r>
          </a:p>
        </p:txBody>
      </p:sp>
      <p:sp>
        <p:nvSpPr>
          <p:cNvPr id="3" name="Content Placeholder 2"/>
          <p:cNvSpPr>
            <a:spLocks noGrp="1"/>
          </p:cNvSpPr>
          <p:nvPr>
            <p:ph idx="1"/>
          </p:nvPr>
        </p:nvSpPr>
        <p:spPr>
          <a:blipFill>
            <a:blip r:embed="rId3"/>
            <a:tile tx="0" ty="0" sx="100000" sy="100000" flip="none" algn="tl"/>
          </a:blipFill>
        </p:spPr>
        <p:txBody>
          <a:bodyPr>
            <a:normAutofit lnSpcReduction="10000"/>
          </a:bodyPr>
          <a:lstStyle/>
          <a:p>
            <a:r>
              <a:rPr lang="en-US" dirty="0"/>
              <a:t>I heard from my </a:t>
            </a:r>
            <a:r>
              <a:rPr lang="en-US" dirty="0" err="1"/>
              <a:t>Rebbe</a:t>
            </a:r>
            <a:r>
              <a:rPr lang="en-US" dirty="0"/>
              <a:t>, Rabbi Belsky </a:t>
            </a:r>
            <a:r>
              <a:rPr lang="en-US" dirty="0" err="1"/>
              <a:t>zatza”l</a:t>
            </a:r>
            <a:r>
              <a:rPr lang="en-US" dirty="0"/>
              <a:t>, that the Mantle is most likely the place that the Torah refers to as </a:t>
            </a:r>
            <a:r>
              <a:rPr lang="en-US" dirty="0" err="1"/>
              <a:t>Gehinom</a:t>
            </a:r>
            <a:r>
              <a:rPr lang="en-US" dirty="0"/>
              <a:t>.</a:t>
            </a:r>
          </a:p>
          <a:p>
            <a:r>
              <a:rPr lang="en-US" dirty="0"/>
              <a:t>He brought a proof to this from two </a:t>
            </a:r>
            <a:r>
              <a:rPr lang="en-US" dirty="0" err="1"/>
              <a:t>gemaros</a:t>
            </a:r>
            <a:r>
              <a:rPr lang="en-US" dirty="0"/>
              <a:t>. The first </a:t>
            </a:r>
            <a:r>
              <a:rPr lang="en-US" dirty="0" err="1"/>
              <a:t>gemara</a:t>
            </a:r>
            <a:r>
              <a:rPr lang="en-US" dirty="0"/>
              <a:t> can be found in Shabbos 39a where the </a:t>
            </a:r>
            <a:r>
              <a:rPr lang="en-US" dirty="0" err="1"/>
              <a:t>gemara</a:t>
            </a:r>
            <a:r>
              <a:rPr lang="en-US" dirty="0"/>
              <a:t> states that water that was heated in </a:t>
            </a:r>
            <a:r>
              <a:rPr lang="en-US" dirty="0" err="1"/>
              <a:t>chamai</a:t>
            </a:r>
            <a:r>
              <a:rPr lang="en-US" dirty="0"/>
              <a:t> </a:t>
            </a:r>
            <a:r>
              <a:rPr lang="en-US" dirty="0" err="1"/>
              <a:t>teveria</a:t>
            </a:r>
            <a:r>
              <a:rPr lang="en-US" dirty="0"/>
              <a:t> (hot springs of </a:t>
            </a:r>
            <a:r>
              <a:rPr lang="en-US" dirty="0" err="1"/>
              <a:t>Teveria</a:t>
            </a:r>
            <a:r>
              <a:rPr lang="en-US" dirty="0"/>
              <a:t>) are heated from the fires of </a:t>
            </a:r>
            <a:r>
              <a:rPr lang="en-US" dirty="0" err="1"/>
              <a:t>gehinom</a:t>
            </a:r>
            <a:r>
              <a:rPr lang="en-US" dirty="0"/>
              <a:t> </a:t>
            </a:r>
            <a:r>
              <a:rPr lang="he-IL" dirty="0"/>
              <a:t>אמר להו: ההוא - תולדות אור הוא, </a:t>
            </a:r>
            <a:r>
              <a:rPr lang="he-IL" b="1" dirty="0" err="1"/>
              <a:t>דחלפי</a:t>
            </a:r>
            <a:r>
              <a:rPr lang="he-IL" b="1" dirty="0"/>
              <a:t> </a:t>
            </a:r>
            <a:r>
              <a:rPr lang="he-IL" b="1" dirty="0" err="1"/>
              <a:t>אפיתחא</a:t>
            </a:r>
            <a:r>
              <a:rPr lang="he-IL" b="1" dirty="0"/>
              <a:t> </a:t>
            </a:r>
            <a:r>
              <a:rPr lang="he-IL" b="1" dirty="0" err="1"/>
              <a:t>דגיהנם</a:t>
            </a:r>
            <a:r>
              <a:rPr lang="en-US" b="1" dirty="0"/>
              <a:t> </a:t>
            </a:r>
            <a:r>
              <a:rPr lang="en-US" dirty="0"/>
              <a:t>and we know that the hot springs in </a:t>
            </a:r>
            <a:r>
              <a:rPr lang="en-US" dirty="0" err="1"/>
              <a:t>Teveria</a:t>
            </a:r>
            <a:r>
              <a:rPr lang="en-US" dirty="0"/>
              <a:t> are geothermal springs heated from the magma of the mantle</a:t>
            </a:r>
          </a:p>
          <a:p>
            <a:r>
              <a:rPr lang="en-US" dirty="0"/>
              <a:t>Another proof he brought was from the </a:t>
            </a:r>
            <a:r>
              <a:rPr lang="en-US" dirty="0" err="1"/>
              <a:t>gemara</a:t>
            </a:r>
            <a:r>
              <a:rPr lang="en-US" dirty="0"/>
              <a:t> (</a:t>
            </a:r>
            <a:r>
              <a:rPr lang="en-US" dirty="0" err="1"/>
              <a:t>Tannis</a:t>
            </a:r>
            <a:r>
              <a:rPr lang="en-US" dirty="0"/>
              <a:t> 10a) which states</a:t>
            </a:r>
            <a:r>
              <a:rPr lang="he-IL" dirty="0"/>
              <a:t>כל העולם כולו ככיסוי קדרה לגיהנם</a:t>
            </a:r>
            <a:r>
              <a:rPr lang="en-US" dirty="0"/>
              <a:t> that the world is like a cover of a pot on top of </a:t>
            </a:r>
            <a:r>
              <a:rPr lang="en-US" dirty="0" err="1"/>
              <a:t>gehinom</a:t>
            </a:r>
            <a:r>
              <a:rPr lang="en-US" dirty="0"/>
              <a:t>. This is exactly the relationship between the crust and the mantle!</a:t>
            </a:r>
          </a:p>
        </p:txBody>
      </p:sp>
      <p:sp>
        <p:nvSpPr>
          <p:cNvPr id="5" name="Footer Placeholder 4"/>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50465F9A-1088-437A-81BF-3C0C8C92B157}" type="slidenum">
              <a:rPr lang="en-US" smtClean="0"/>
              <a:t>21</a:t>
            </a:fld>
            <a:endParaRPr lang="en-US"/>
          </a:p>
        </p:txBody>
      </p:sp>
    </p:spTree>
    <p:extLst>
      <p:ext uri="{BB962C8B-B14F-4D97-AF65-F5344CB8AC3E}">
        <p14:creationId xmlns:p14="http://schemas.microsoft.com/office/powerpoint/2010/main" val="31974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artistic depiction of </a:t>
            </a:r>
            <a:r>
              <a:rPr lang="en-US" dirty="0" err="1"/>
              <a:t>Chamai</a:t>
            </a:r>
            <a:r>
              <a:rPr lang="en-US" dirty="0"/>
              <a:t> </a:t>
            </a:r>
            <a:r>
              <a:rPr lang="en-US" dirty="0" err="1"/>
              <a:t>Tiveria</a:t>
            </a:r>
            <a:r>
              <a:rPr lang="en-US" dirty="0"/>
              <a:t> in the 1800’s</a:t>
            </a:r>
          </a:p>
        </p:txBody>
      </p:sp>
      <p:pic>
        <p:nvPicPr>
          <p:cNvPr id="1026" name="Picture 2" descr="Town of Tibarias, looking towards Lebanon-David Roberts.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35480" y="3391694"/>
            <a:ext cx="3901440"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50465F9A-1088-437A-81BF-3C0C8C92B157}" type="slidenum">
              <a:rPr lang="en-US" smtClean="0"/>
              <a:t>22</a:t>
            </a:fld>
            <a:endParaRPr lang="en-US"/>
          </a:p>
        </p:txBody>
      </p:sp>
    </p:spTree>
    <p:extLst>
      <p:ext uri="{BB962C8B-B14F-4D97-AF65-F5344CB8AC3E}">
        <p14:creationId xmlns:p14="http://schemas.microsoft.com/office/powerpoint/2010/main" val="2385354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Another cutout</a:t>
            </a:r>
          </a:p>
        </p:txBody>
      </p:sp>
      <p:pic>
        <p:nvPicPr>
          <p:cNvPr id="4" name="Content Placeholder 3" descr="File:Earth poster.sv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705541" y="1720859"/>
            <a:ext cx="6660445" cy="4078462"/>
          </a:xfrm>
          <a:prstGeom prst="rect">
            <a:avLst/>
          </a:prstGeom>
          <a:noFill/>
          <a:ln>
            <a:noFill/>
          </a:ln>
        </p:spPr>
      </p:pic>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50465F9A-1088-437A-81BF-3C0C8C92B157}" type="slidenum">
              <a:rPr lang="en-US" smtClean="0"/>
              <a:t>23</a:t>
            </a:fld>
            <a:endParaRPr lang="en-US"/>
          </a:p>
        </p:txBody>
      </p:sp>
      <p:sp>
        <p:nvSpPr>
          <p:cNvPr id="3" name="TextBox 2"/>
          <p:cNvSpPr txBox="1"/>
          <p:nvPr/>
        </p:nvSpPr>
        <p:spPr>
          <a:xfrm>
            <a:off x="534353" y="6204860"/>
            <a:ext cx="6916314"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1600" b="1" dirty="0"/>
              <a:t>Hafoch bah </a:t>
            </a:r>
            <a:r>
              <a:rPr lang="en-US" sz="1600" b="1" dirty="0" err="1"/>
              <a:t>vihafoch</a:t>
            </a:r>
            <a:r>
              <a:rPr lang="en-US" sz="1600" b="1" dirty="0"/>
              <a:t> bah </a:t>
            </a:r>
            <a:r>
              <a:rPr lang="en-US" sz="1600" b="1" dirty="0" err="1"/>
              <a:t>dikulo</a:t>
            </a:r>
            <a:r>
              <a:rPr lang="en-US" sz="1600" b="1" dirty="0"/>
              <a:t> bah</a:t>
            </a:r>
          </a:p>
          <a:p>
            <a:endParaRPr lang="en-US" sz="1200" dirty="0"/>
          </a:p>
          <a:p>
            <a:r>
              <a:rPr lang="en-US" sz="1600" dirty="0"/>
              <a:t>See </a:t>
            </a:r>
            <a:r>
              <a:rPr lang="en-US" sz="1600" dirty="0" err="1"/>
              <a:t>Medrash</a:t>
            </a:r>
            <a:r>
              <a:rPr lang="en-US" sz="1600" dirty="0"/>
              <a:t> </a:t>
            </a:r>
            <a:r>
              <a:rPr lang="en-US" sz="1600" dirty="0" err="1"/>
              <a:t>Eicha</a:t>
            </a:r>
            <a:r>
              <a:rPr lang="en-US" sz="1600" dirty="0"/>
              <a:t> (</a:t>
            </a:r>
            <a:r>
              <a:rPr lang="en-US" sz="1600" dirty="0" err="1"/>
              <a:t>pesichta</a:t>
            </a:r>
            <a:r>
              <a:rPr lang="en-US" sz="1600" dirty="0"/>
              <a:t> 34) where it says that after </a:t>
            </a:r>
            <a:r>
              <a:rPr lang="en-US" sz="1600" dirty="0" err="1"/>
              <a:t>Eretz</a:t>
            </a:r>
            <a:r>
              <a:rPr lang="en-US" sz="1600" dirty="0"/>
              <a:t> </a:t>
            </a:r>
            <a:r>
              <a:rPr lang="en-US" sz="1600" dirty="0" err="1"/>
              <a:t>yisroel</a:t>
            </a:r>
            <a:r>
              <a:rPr lang="en-US" sz="1600" dirty="0"/>
              <a:t> was destroyed by </a:t>
            </a:r>
            <a:r>
              <a:rPr lang="en-US" sz="1600" dirty="0" err="1"/>
              <a:t>Nevuchadnezzar</a:t>
            </a:r>
            <a:r>
              <a:rPr lang="en-US" sz="1600" dirty="0"/>
              <a:t>, it became a wasteland when fiery earth (Volcanoes?) racked the land for 7 years. The </a:t>
            </a:r>
            <a:r>
              <a:rPr lang="en-US" sz="1600" dirty="0" err="1"/>
              <a:t>Medrash</a:t>
            </a:r>
            <a:r>
              <a:rPr lang="en-US" sz="1600" dirty="0"/>
              <a:t> describes how someone burnt his hand on “fiery earth” (molten rock or </a:t>
            </a:r>
            <a:r>
              <a:rPr lang="en-US" sz="1600" b="1" dirty="0"/>
              <a:t>magma?)</a:t>
            </a:r>
            <a:r>
              <a:rPr lang="en-US" sz="1600" dirty="0"/>
              <a:t> and says this was a </a:t>
            </a:r>
            <a:r>
              <a:rPr lang="en-US" sz="1600" dirty="0" err="1"/>
              <a:t>kiyum</a:t>
            </a:r>
            <a:r>
              <a:rPr lang="en-US" sz="1600" dirty="0"/>
              <a:t> of the </a:t>
            </a:r>
            <a:r>
              <a:rPr lang="en-US" sz="1600" dirty="0" err="1"/>
              <a:t>nevuah</a:t>
            </a:r>
            <a:r>
              <a:rPr lang="en-US" sz="1600" dirty="0"/>
              <a:t> of Moshe “</a:t>
            </a:r>
            <a:r>
              <a:rPr lang="en-US" sz="1600" dirty="0" err="1"/>
              <a:t>Guphris</a:t>
            </a:r>
            <a:r>
              <a:rPr lang="en-US" sz="1600" dirty="0"/>
              <a:t> </a:t>
            </a:r>
            <a:r>
              <a:rPr lang="en-US" sz="1600" dirty="0" err="1"/>
              <a:t>vamelach</a:t>
            </a:r>
            <a:r>
              <a:rPr lang="en-US" sz="1600" dirty="0"/>
              <a:t> </a:t>
            </a:r>
            <a:r>
              <a:rPr lang="en-US" sz="1600" dirty="0" err="1"/>
              <a:t>seriafa</a:t>
            </a:r>
            <a:r>
              <a:rPr lang="en-US" sz="1600" dirty="0"/>
              <a:t> </a:t>
            </a:r>
            <a:r>
              <a:rPr lang="en-US" sz="1600" dirty="0" err="1"/>
              <a:t>kol</a:t>
            </a:r>
            <a:r>
              <a:rPr lang="en-US" sz="1600" dirty="0"/>
              <a:t> </a:t>
            </a:r>
            <a:r>
              <a:rPr lang="en-US" sz="1600" dirty="0" err="1"/>
              <a:t>artzah</a:t>
            </a:r>
            <a:r>
              <a:rPr lang="en-US" sz="1600" dirty="0"/>
              <a:t>”.</a:t>
            </a:r>
          </a:p>
        </p:txBody>
      </p:sp>
    </p:spTree>
    <p:extLst>
      <p:ext uri="{BB962C8B-B14F-4D97-AF65-F5344CB8AC3E}">
        <p14:creationId xmlns:p14="http://schemas.microsoft.com/office/powerpoint/2010/main" val="2639089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 y="5023557"/>
            <a:ext cx="7772399" cy="3206044"/>
          </a:xfrm>
        </p:spPr>
        <p:txBody>
          <a:bodyPr>
            <a:normAutofit lnSpcReduction="10000"/>
          </a:bodyPr>
          <a:lstStyle/>
          <a:p>
            <a:r>
              <a:rPr lang="en-US" dirty="0"/>
              <a:t>It is interesting to note that in this picture there are 7 layers of earth. T</a:t>
            </a:r>
            <a:r>
              <a:rPr lang="en-US" sz="2400" dirty="0"/>
              <a:t>he </a:t>
            </a:r>
            <a:r>
              <a:rPr lang="en-US" sz="2400" b="1" dirty="0" err="1"/>
              <a:t>Gemara</a:t>
            </a:r>
            <a:r>
              <a:rPr lang="en-US" sz="2400" b="1" dirty="0"/>
              <a:t> in </a:t>
            </a:r>
            <a:r>
              <a:rPr lang="en-US" sz="2400" b="1" dirty="0" err="1"/>
              <a:t>Chagiga</a:t>
            </a:r>
            <a:r>
              <a:rPr lang="en-US" sz="2400" b="1" dirty="0"/>
              <a:t> (12b) </a:t>
            </a:r>
            <a:r>
              <a:rPr lang="en-US" sz="2400" dirty="0"/>
              <a:t>brings one opinion which </a:t>
            </a:r>
            <a:r>
              <a:rPr lang="en-US" sz="2400" b="1" dirty="0"/>
              <a:t>says that the world rests on 7 pillars</a:t>
            </a:r>
            <a:r>
              <a:rPr lang="en-US" sz="2400" dirty="0"/>
              <a:t>. Although the meaning is probably al pi kabbalah its interesting to note that geologists divide the parts of the earth’s mass into 7 layers (pillars?) one on top of the other! The Moho, the solid mantle, the asthenosphere, the lower mantle, part D, the outer core and inner core! If one does a careful look at it one can see that the </a:t>
            </a:r>
            <a:r>
              <a:rPr lang="en-US" sz="2400" dirty="0" err="1"/>
              <a:t>Gemara</a:t>
            </a:r>
            <a:r>
              <a:rPr lang="en-US" sz="2400" dirty="0"/>
              <a:t> possibly describes all these layers. </a:t>
            </a:r>
          </a:p>
          <a:p>
            <a:endParaRPr lang="en-US" dirty="0"/>
          </a:p>
        </p:txBody>
      </p:sp>
      <p:sp>
        <p:nvSpPr>
          <p:cNvPr id="6" name="Footer Placeholder 5"/>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50465F9A-1088-437A-81BF-3C0C8C92B157}" type="slidenum">
              <a:rPr lang="en-US" smtClean="0"/>
              <a:t>24</a:t>
            </a:fld>
            <a:endParaRPr lang="en-US"/>
          </a:p>
        </p:txBody>
      </p:sp>
      <p:pic>
        <p:nvPicPr>
          <p:cNvPr id="5" name="Picture 2" descr="https://upload.wikimedia.org/wikipedia/commons/thumb/8/8a/Earth-cutaway-schematic-english.svg/800px-Earth-cutaway-schematic-english.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51" y="0"/>
            <a:ext cx="7402750" cy="520968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4154308" y="860060"/>
            <a:ext cx="790224" cy="3231654"/>
          </a:xfrm>
          <a:prstGeom prst="rect">
            <a:avLst/>
          </a:prstGeom>
          <a:noFill/>
        </p:spPr>
        <p:txBody>
          <a:bodyPr wrap="square" rtlCol="0">
            <a:spAutoFit/>
          </a:bodyPr>
          <a:lstStyle/>
          <a:p>
            <a:r>
              <a:rPr lang="en-US" sz="1200" dirty="0"/>
              <a:t>1</a:t>
            </a:r>
          </a:p>
          <a:p>
            <a:r>
              <a:rPr lang="en-US" sz="1200" dirty="0"/>
              <a:t>             2</a:t>
            </a:r>
          </a:p>
          <a:p>
            <a:r>
              <a:rPr lang="en-US" dirty="0"/>
              <a:t>3</a:t>
            </a:r>
          </a:p>
          <a:p>
            <a:r>
              <a:rPr lang="en-US" dirty="0"/>
              <a:t>4</a:t>
            </a:r>
          </a:p>
          <a:p>
            <a:endParaRPr lang="en-US" dirty="0"/>
          </a:p>
          <a:p>
            <a:r>
              <a:rPr lang="en-US" dirty="0"/>
              <a:t>5</a:t>
            </a:r>
          </a:p>
          <a:p>
            <a:endParaRPr lang="en-US" dirty="0"/>
          </a:p>
          <a:p>
            <a:r>
              <a:rPr lang="en-US" dirty="0"/>
              <a:t>6</a:t>
            </a:r>
          </a:p>
          <a:p>
            <a:endParaRPr lang="en-US" dirty="0"/>
          </a:p>
          <a:p>
            <a:endParaRPr lang="en-US" dirty="0"/>
          </a:p>
          <a:p>
            <a:endParaRPr lang="en-US" dirty="0"/>
          </a:p>
          <a:p>
            <a:r>
              <a:rPr lang="en-US" dirty="0"/>
              <a:t>7 </a:t>
            </a:r>
          </a:p>
        </p:txBody>
      </p:sp>
    </p:spTree>
    <p:extLst>
      <p:ext uri="{BB962C8B-B14F-4D97-AF65-F5344CB8AC3E}">
        <p14:creationId xmlns:p14="http://schemas.microsoft.com/office/powerpoint/2010/main" val="14309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90" b="1" dirty="0"/>
              <a:t># 2 the Hydrosphere</a:t>
            </a:r>
            <a:endParaRPr lang="en-US" sz="4590" dirty="0"/>
          </a:p>
        </p:txBody>
      </p:sp>
      <p:sp>
        <p:nvSpPr>
          <p:cNvPr id="3" name="Content Placeholder 2"/>
          <p:cNvSpPr>
            <a:spLocks noGrp="1"/>
          </p:cNvSpPr>
          <p:nvPr>
            <p:ph idx="1"/>
          </p:nvPr>
        </p:nvSpPr>
        <p:spPr/>
        <p:txBody>
          <a:bodyPr/>
          <a:lstStyle/>
          <a:p>
            <a:pPr marL="0" indent="0">
              <a:buNone/>
            </a:pPr>
            <a:r>
              <a:rPr lang="en-US" sz="2804" dirty="0"/>
              <a:t>The </a:t>
            </a:r>
            <a:r>
              <a:rPr lang="en-US" sz="2804" b="1" dirty="0"/>
              <a:t>Hydrosphere</a:t>
            </a:r>
            <a:r>
              <a:rPr lang="en-US" sz="2804" dirty="0"/>
              <a:t> is the world’s water. Water covers approx. 71% of the earths surface area and is up to 3-5 kilometers deep in some places.</a:t>
            </a:r>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50465F9A-1088-437A-81BF-3C0C8C92B157}" type="slidenum">
              <a:rPr lang="en-US" smtClean="0"/>
              <a:t>25</a:t>
            </a:fld>
            <a:endParaRPr lang="en-US"/>
          </a:p>
        </p:txBody>
      </p:sp>
    </p:spTree>
    <p:extLst>
      <p:ext uri="{BB962C8B-B14F-4D97-AF65-F5344CB8AC3E}">
        <p14:creationId xmlns:p14="http://schemas.microsoft.com/office/powerpoint/2010/main" val="317151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Hafoch Bah </a:t>
            </a:r>
            <a:r>
              <a:rPr lang="en-US" b="1" dirty="0" err="1"/>
              <a:t>vihafoch</a:t>
            </a:r>
            <a:r>
              <a:rPr lang="en-US" b="1" dirty="0"/>
              <a:t> bah </a:t>
            </a:r>
            <a:r>
              <a:rPr lang="en-US" b="1" dirty="0" err="1"/>
              <a:t>dikulo</a:t>
            </a:r>
            <a:r>
              <a:rPr lang="en-US" b="1" dirty="0"/>
              <a:t> bah</a:t>
            </a:r>
            <a:br>
              <a:rPr lang="en-US" b="1" dirty="0"/>
            </a:br>
            <a:br>
              <a:rPr lang="en-US" dirty="0"/>
            </a:br>
            <a:endParaRPr lang="en-US" dirty="0"/>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algn="just">
              <a:defRPr/>
            </a:pPr>
            <a:r>
              <a:rPr lang="en-US" dirty="0"/>
              <a:t>Chaza”l say (</a:t>
            </a:r>
            <a:r>
              <a:rPr lang="en-US" dirty="0" err="1"/>
              <a:t>Yerushalmi</a:t>
            </a:r>
            <a:r>
              <a:rPr lang="en-US" dirty="0"/>
              <a:t> </a:t>
            </a:r>
            <a:r>
              <a:rPr lang="en-US" dirty="0" err="1"/>
              <a:t>avoda</a:t>
            </a:r>
            <a:r>
              <a:rPr lang="en-US" dirty="0"/>
              <a:t> </a:t>
            </a:r>
            <a:r>
              <a:rPr lang="en-US" dirty="0" err="1"/>
              <a:t>zara</a:t>
            </a:r>
            <a:r>
              <a:rPr lang="en-US" dirty="0"/>
              <a:t>) that when Alexander went up to </a:t>
            </a:r>
            <a:r>
              <a:rPr lang="en-US" dirty="0" err="1"/>
              <a:t>shamayim</a:t>
            </a:r>
            <a:r>
              <a:rPr lang="en-US" dirty="0"/>
              <a:t>, he saw the worlds waters where like a plate. </a:t>
            </a:r>
            <a:r>
              <a:rPr lang="en-US" dirty="0" err="1"/>
              <a:t>Tosfos</a:t>
            </a:r>
            <a:r>
              <a:rPr lang="en-US" dirty="0"/>
              <a:t> (</a:t>
            </a:r>
            <a:r>
              <a:rPr lang="en-US" dirty="0" err="1"/>
              <a:t>Avoda</a:t>
            </a:r>
            <a:r>
              <a:rPr lang="en-US" dirty="0"/>
              <a:t> </a:t>
            </a:r>
            <a:r>
              <a:rPr lang="en-US" dirty="0" err="1"/>
              <a:t>zara</a:t>
            </a:r>
            <a:r>
              <a:rPr lang="en-US" dirty="0"/>
              <a:t> 41a DH </a:t>
            </a:r>
            <a:r>
              <a:rPr lang="en-US" dirty="0" err="1"/>
              <a:t>kakadur</a:t>
            </a:r>
            <a:r>
              <a:rPr lang="en-US" dirty="0"/>
              <a:t>) writes </a:t>
            </a:r>
            <a:r>
              <a:rPr lang="en-US" b="1" dirty="0"/>
              <a:t>that this means that the world’s lands are surrounded by water of the oceans.</a:t>
            </a:r>
            <a:r>
              <a:rPr lang="en-US" dirty="0"/>
              <a:t> </a:t>
            </a:r>
          </a:p>
          <a:p>
            <a:pPr algn="just">
              <a:defRPr/>
            </a:pPr>
            <a:r>
              <a:rPr lang="en-US" dirty="0"/>
              <a:t>This is also stated explicitly in </a:t>
            </a:r>
            <a:r>
              <a:rPr lang="en-US" dirty="0" err="1"/>
              <a:t>Chaza”l</a:t>
            </a:r>
            <a:r>
              <a:rPr lang="en-US" dirty="0"/>
              <a:t> (</a:t>
            </a:r>
            <a:r>
              <a:rPr lang="en-US" dirty="0" err="1"/>
              <a:t>Eurivin</a:t>
            </a:r>
            <a:r>
              <a:rPr lang="en-US" dirty="0"/>
              <a:t> 22a) that the world’s landmasses are surrounded completely by water and therefore has a </a:t>
            </a:r>
            <a:r>
              <a:rPr lang="en-US" dirty="0" err="1"/>
              <a:t>hava</a:t>
            </a:r>
            <a:r>
              <a:rPr lang="en-US" dirty="0"/>
              <a:t> </a:t>
            </a:r>
            <a:r>
              <a:rPr lang="en-US" dirty="0" err="1"/>
              <a:t>amina</a:t>
            </a:r>
            <a:r>
              <a:rPr lang="en-US" dirty="0"/>
              <a:t> to say that one should not have a </a:t>
            </a:r>
            <a:r>
              <a:rPr lang="en-US" dirty="0" err="1"/>
              <a:t>reshus</a:t>
            </a:r>
            <a:r>
              <a:rPr lang="en-US" dirty="0"/>
              <a:t> </a:t>
            </a:r>
            <a:r>
              <a:rPr lang="en-US" dirty="0" err="1"/>
              <a:t>harabim</a:t>
            </a:r>
            <a:r>
              <a:rPr lang="en-US" dirty="0"/>
              <a:t> anywhere in the world because it is surrounded completely by the oceans! </a:t>
            </a:r>
          </a:p>
          <a:p>
            <a:pPr algn="just">
              <a:defRPr/>
            </a:pPr>
            <a:r>
              <a:rPr lang="en-US" dirty="0"/>
              <a:t>Moreover, The </a:t>
            </a:r>
            <a:r>
              <a:rPr lang="en-US" dirty="0" err="1"/>
              <a:t>Rashbat”z</a:t>
            </a:r>
            <a:r>
              <a:rPr lang="en-US" dirty="0"/>
              <a:t> in his </a:t>
            </a:r>
            <a:r>
              <a:rPr lang="en-US" dirty="0" err="1"/>
              <a:t>pirush</a:t>
            </a:r>
            <a:r>
              <a:rPr lang="en-US" dirty="0"/>
              <a:t> on </a:t>
            </a:r>
            <a:r>
              <a:rPr lang="en-US" dirty="0" err="1"/>
              <a:t>misechtas</a:t>
            </a:r>
            <a:r>
              <a:rPr lang="en-US" dirty="0"/>
              <a:t> </a:t>
            </a:r>
            <a:r>
              <a:rPr lang="en-US" dirty="0" err="1"/>
              <a:t>Avos</a:t>
            </a:r>
            <a:r>
              <a:rPr lang="en-US" dirty="0"/>
              <a:t> 4:4 writes </a:t>
            </a:r>
            <a:r>
              <a:rPr lang="he-IL" b="1" dirty="0"/>
              <a:t>וכדור הארץ אין הישוב בכולו אלא ברובע שלו, ולא כל הרובע מיושב, כי יש בצפון חלק ממנו בלתי מיושב</a:t>
            </a:r>
            <a:r>
              <a:rPr lang="he-IL" dirty="0"/>
              <a:t>, </a:t>
            </a:r>
            <a:r>
              <a:rPr lang="en-US" dirty="0"/>
              <a:t> that only ¼ is inhabitable -very close to the 29% that is stated here!</a:t>
            </a:r>
          </a:p>
          <a:p>
            <a:endParaRPr lang="en-US" dirty="0"/>
          </a:p>
        </p:txBody>
      </p:sp>
    </p:spTree>
    <p:extLst>
      <p:ext uri="{BB962C8B-B14F-4D97-AF65-F5344CB8AC3E}">
        <p14:creationId xmlns:p14="http://schemas.microsoft.com/office/powerpoint/2010/main" val="4621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the Hydrosphere </a:t>
            </a:r>
          </a:p>
        </p:txBody>
      </p:sp>
      <p:pic>
        <p:nvPicPr>
          <p:cNvPr id="2050" name="Picture 2" descr="View of the Earth where all five oceans visibl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51468" y="1744906"/>
            <a:ext cx="5599289" cy="559928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50465F9A-1088-437A-81BF-3C0C8C92B157}" type="slidenum">
              <a:rPr lang="en-US" smtClean="0"/>
              <a:t>27</a:t>
            </a:fld>
            <a:endParaRPr lang="en-US"/>
          </a:p>
        </p:txBody>
      </p:sp>
      <p:cxnSp>
        <p:nvCxnSpPr>
          <p:cNvPr id="6" name="Straight Arrow Connector 5">
            <a:extLst>
              <a:ext uri="{FF2B5EF4-FFF2-40B4-BE49-F238E27FC236}">
                <a16:creationId xmlns:a16="http://schemas.microsoft.com/office/drawing/2014/main" id="{413B748F-5098-41C0-9647-47C76423BB73}"/>
              </a:ext>
            </a:extLst>
          </p:cNvPr>
          <p:cNvCxnSpPr>
            <a:cxnSpLocks/>
          </p:cNvCxnSpPr>
          <p:nvPr/>
        </p:nvCxnSpPr>
        <p:spPr>
          <a:xfrm flipH="1">
            <a:off x="4041422" y="1343379"/>
            <a:ext cx="575734" cy="35672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80005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did Hashem make the land on Earth surrounded by this awesome hydrosphere?</a:t>
            </a:r>
          </a:p>
        </p:txBody>
      </p:sp>
      <p:sp>
        <p:nvSpPr>
          <p:cNvPr id="3" name="Content Placeholder 2"/>
          <p:cNvSpPr>
            <a:spLocks noGrp="1"/>
          </p:cNvSpPr>
          <p:nvPr>
            <p:ph idx="1"/>
          </p:nvPr>
        </p:nvSpPr>
        <p:spPr>
          <a:xfrm>
            <a:off x="534353" y="2664178"/>
            <a:ext cx="6602098" cy="417688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US" sz="3200" dirty="0"/>
              <a:t>Chazal say (</a:t>
            </a:r>
            <a:r>
              <a:rPr lang="en-US" sz="3200" dirty="0" err="1"/>
              <a:t>Medrash</a:t>
            </a:r>
            <a:r>
              <a:rPr lang="en-US" sz="3200" dirty="0"/>
              <a:t> Rabbah </a:t>
            </a:r>
            <a:r>
              <a:rPr lang="en-US" sz="3200" dirty="0" err="1"/>
              <a:t>Parshas</a:t>
            </a:r>
            <a:r>
              <a:rPr lang="en-US" sz="3200" dirty="0"/>
              <a:t> </a:t>
            </a:r>
            <a:r>
              <a:rPr lang="en-US" sz="3200" dirty="0" err="1"/>
              <a:t>Ha`azinu</a:t>
            </a:r>
            <a:r>
              <a:rPr lang="en-US" sz="3200" dirty="0"/>
              <a:t> (10:2)) that Hashem surrounded the land by all this water so that we fear Hashem when we see the great and mighty waters that surround us (and which can drown all of us-just think of a tsunami or waters from a storm surge brought on by hurricane)</a:t>
            </a:r>
          </a:p>
          <a:p>
            <a:endParaRPr lang="en-US" sz="3200" dirty="0"/>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50465F9A-1088-437A-81BF-3C0C8C92B157}" type="slidenum">
              <a:rPr lang="en-US" smtClean="0"/>
              <a:t>28</a:t>
            </a:fld>
            <a:endParaRPr lang="en-US"/>
          </a:p>
        </p:txBody>
      </p:sp>
    </p:spTree>
    <p:extLst>
      <p:ext uri="{BB962C8B-B14F-4D97-AF65-F5344CB8AC3E}">
        <p14:creationId xmlns:p14="http://schemas.microsoft.com/office/powerpoint/2010/main" val="4171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Tsunami hitting land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1123" y="2028828"/>
            <a:ext cx="6860434" cy="4981572"/>
          </a:xfrm>
          <a:prstGeom prst="rect">
            <a:avLst/>
          </a:prstGeom>
        </p:spPr>
      </p:pic>
      <p:sp>
        <p:nvSpPr>
          <p:cNvPr id="3" name="Footer Placeholder 2"/>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50465F9A-1088-437A-81BF-3C0C8C92B157}" type="slidenum">
              <a:rPr lang="en-US" smtClean="0"/>
              <a:t>29</a:t>
            </a:fld>
            <a:endParaRPr lang="en-US"/>
          </a:p>
        </p:txBody>
      </p:sp>
    </p:spTree>
    <p:extLst>
      <p:ext uri="{BB962C8B-B14F-4D97-AF65-F5344CB8AC3E}">
        <p14:creationId xmlns:p14="http://schemas.microsoft.com/office/powerpoint/2010/main" val="135665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Earth as seen from space</a:t>
            </a:r>
          </a:p>
        </p:txBody>
      </p:sp>
      <p:pic>
        <p:nvPicPr>
          <p:cNvPr id="4" name="Picture 2" descr="https://upload.wikimedia.org/wikipedia/commons/9/97/The_Earth_seen_from_Apollo_1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12422" y="2625537"/>
            <a:ext cx="4347556" cy="435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831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90" b="1" dirty="0"/>
              <a:t># 3-the Atmosphere</a:t>
            </a:r>
            <a:endParaRPr lang="en-US" sz="4590" dirty="0"/>
          </a:p>
        </p:txBody>
      </p:sp>
      <p:sp>
        <p:nvSpPr>
          <p:cNvPr id="3" name="Content Placeholder 2"/>
          <p:cNvSpPr>
            <a:spLocks noGrp="1"/>
          </p:cNvSpPr>
          <p:nvPr>
            <p:ph idx="1"/>
          </p:nvPr>
        </p:nvSpPr>
        <p:spPr>
          <a:xfrm>
            <a:off x="460500" y="1847300"/>
            <a:ext cx="6703696" cy="5221606"/>
          </a:xfrm>
        </p:spPr>
        <p:txBody>
          <a:bodyPr>
            <a:normAutofit/>
          </a:bodyPr>
          <a:lstStyle/>
          <a:p>
            <a:pPr marL="0" indent="0">
              <a:buNone/>
            </a:pPr>
            <a:r>
              <a:rPr lang="en-US" sz="3200" dirty="0"/>
              <a:t>The </a:t>
            </a:r>
            <a:r>
              <a:rPr lang="en-US" sz="3200" b="1" dirty="0"/>
              <a:t>Atmosphere:</a:t>
            </a:r>
            <a:r>
              <a:rPr lang="en-US" sz="3200" dirty="0"/>
              <a:t> is a shell of gases that surrounds Earth and extends about a hundred kilometers into space. The Atmosphere and is directly above the Lithosphere and Hydrosphere . </a:t>
            </a:r>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50465F9A-1088-437A-81BF-3C0C8C92B157}" type="slidenum">
              <a:rPr lang="en-US" smtClean="0"/>
              <a:t>30</a:t>
            </a:fld>
            <a:endParaRPr lang="en-US"/>
          </a:p>
        </p:txBody>
      </p:sp>
      <p:sp>
        <p:nvSpPr>
          <p:cNvPr id="4" name="TextBox 3"/>
          <p:cNvSpPr txBox="1"/>
          <p:nvPr/>
        </p:nvSpPr>
        <p:spPr>
          <a:xfrm>
            <a:off x="460499" y="4458102"/>
            <a:ext cx="6851404" cy="28623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defRPr/>
            </a:pPr>
            <a:r>
              <a:rPr lang="en-US" b="1" dirty="0"/>
              <a:t>Torah</a:t>
            </a:r>
            <a:r>
              <a:rPr lang="en-US" dirty="0"/>
              <a:t> </a:t>
            </a:r>
            <a:r>
              <a:rPr lang="en-US" b="1" dirty="0"/>
              <a:t>Connections</a:t>
            </a:r>
          </a:p>
          <a:p>
            <a:pPr marL="285738" indent="-285738">
              <a:buFont typeface="Arial" panose="020B0604020202020204" pitchFamily="34" charset="0"/>
              <a:buChar char="•"/>
              <a:defRPr/>
            </a:pPr>
            <a:r>
              <a:rPr lang="en-US" dirty="0"/>
              <a:t>See the Ibn Ezra </a:t>
            </a:r>
            <a:r>
              <a:rPr lang="en-US" dirty="0" err="1"/>
              <a:t>Biraishis</a:t>
            </a:r>
            <a:r>
              <a:rPr lang="en-US" dirty="0"/>
              <a:t> 1:1 where he describes the </a:t>
            </a:r>
            <a:r>
              <a:rPr lang="en-US" dirty="0" err="1"/>
              <a:t>Rakiayh</a:t>
            </a:r>
            <a:r>
              <a:rPr lang="en-US" dirty="0"/>
              <a:t> as the </a:t>
            </a:r>
            <a:r>
              <a:rPr lang="en-US" b="1" dirty="0"/>
              <a:t>atmosphere</a:t>
            </a:r>
            <a:r>
              <a:rPr lang="en-US" dirty="0"/>
              <a:t> which separated between the waters below and the waters above. </a:t>
            </a:r>
          </a:p>
          <a:p>
            <a:pPr marL="285738" indent="-285738">
              <a:buFont typeface="Arial" panose="020B0604020202020204" pitchFamily="34" charset="0"/>
              <a:buChar char="•"/>
              <a:defRPr/>
            </a:pPr>
            <a:r>
              <a:rPr lang="en-US" dirty="0"/>
              <a:t>Also see </a:t>
            </a:r>
            <a:r>
              <a:rPr lang="en-US" dirty="0" err="1"/>
              <a:t>Rav</a:t>
            </a:r>
            <a:r>
              <a:rPr lang="en-US" dirty="0"/>
              <a:t> Hirsch on the </a:t>
            </a:r>
            <a:r>
              <a:rPr lang="en-US" dirty="0" err="1"/>
              <a:t>pasuk</a:t>
            </a:r>
            <a:r>
              <a:rPr lang="en-US" dirty="0"/>
              <a:t> in </a:t>
            </a:r>
            <a:r>
              <a:rPr lang="en-US" dirty="0" err="1"/>
              <a:t>Birashis</a:t>
            </a:r>
            <a:r>
              <a:rPr lang="en-US" dirty="0"/>
              <a:t> (1:7) in which he describes the Rakia as the atmosphere where the water from below evaporates into and comes down as rain (he quotes a </a:t>
            </a:r>
            <a:r>
              <a:rPr lang="en-US" dirty="0" err="1"/>
              <a:t>Gemara</a:t>
            </a:r>
            <a:r>
              <a:rPr lang="en-US" dirty="0"/>
              <a:t> in </a:t>
            </a:r>
            <a:r>
              <a:rPr lang="en-US" dirty="0" err="1"/>
              <a:t>Taanis</a:t>
            </a:r>
            <a:r>
              <a:rPr lang="en-US" dirty="0"/>
              <a:t> (9b) there to support it) </a:t>
            </a:r>
          </a:p>
          <a:p>
            <a:pPr>
              <a:defRPr/>
            </a:pPr>
            <a:endParaRPr lang="en-US" dirty="0"/>
          </a:p>
          <a:p>
            <a:endParaRPr lang="en-US" dirty="0"/>
          </a:p>
        </p:txBody>
      </p:sp>
    </p:spTree>
    <p:extLst>
      <p:ext uri="{BB962C8B-B14F-4D97-AF65-F5344CB8AC3E}">
        <p14:creationId xmlns:p14="http://schemas.microsoft.com/office/powerpoint/2010/main" val="270496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Atmosphere</a:t>
            </a:r>
          </a:p>
        </p:txBody>
      </p:sp>
      <p:pic>
        <p:nvPicPr>
          <p:cNvPr id="1026" name="Picture 2" descr="https://upload.wikimedia.org/wikipedia/commons/thumb/b/be/Top_of_Atmosphere.jpg/1024px-Top_of_Atmosphere.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5344" y="2201334"/>
            <a:ext cx="7105890" cy="471875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50465F9A-1088-437A-81BF-3C0C8C92B157}" type="slidenum">
              <a:rPr lang="en-US" smtClean="0"/>
              <a:t>31</a:t>
            </a:fld>
            <a:endParaRPr lang="en-US"/>
          </a:p>
        </p:txBody>
      </p:sp>
    </p:spTree>
    <p:extLst>
      <p:ext uri="{BB962C8B-B14F-4D97-AF65-F5344CB8AC3E}">
        <p14:creationId xmlns:p14="http://schemas.microsoft.com/office/powerpoint/2010/main" val="1547545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Different layers of atmosphere-can be found in your reference table pg. 14</a:t>
            </a:r>
          </a:p>
        </p:txBody>
      </p:sp>
      <p:pic>
        <p:nvPicPr>
          <p:cNvPr id="4" name="Content Placeholder 3" descr="http://www.hmxearthscience.com/individual_esrt_files/page9-1028-full.jp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72533" y="2028829"/>
            <a:ext cx="7192894" cy="4636421"/>
          </a:xfrm>
          <a:prstGeom prst="rect">
            <a:avLst/>
          </a:prstGeom>
          <a:noFill/>
          <a:ln>
            <a:noFill/>
          </a:ln>
        </p:spPr>
      </p:pic>
      <p:sp>
        <p:nvSpPr>
          <p:cNvPr id="3" name="Footer Placeholder 2"/>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50465F9A-1088-437A-81BF-3C0C8C92B157}" type="slidenum">
              <a:rPr lang="en-US" smtClean="0"/>
              <a:t>32</a:t>
            </a:fld>
            <a:endParaRPr lang="en-US"/>
          </a:p>
        </p:txBody>
      </p:sp>
      <p:cxnSp>
        <p:nvCxnSpPr>
          <p:cNvPr id="6" name="Straight Arrow Connector 5"/>
          <p:cNvCxnSpPr/>
          <p:nvPr/>
        </p:nvCxnSpPr>
        <p:spPr>
          <a:xfrm flipH="1">
            <a:off x="534355" y="4264384"/>
            <a:ext cx="1181558" cy="773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490" y="4954983"/>
            <a:ext cx="1031728" cy="798937"/>
          </a:xfrm>
          <a:prstGeom prst="rect">
            <a:avLst/>
          </a:prstGeom>
          <a:noFill/>
        </p:spPr>
        <p:txBody>
          <a:bodyPr wrap="square" rtlCol="0">
            <a:spAutoFit/>
          </a:bodyPr>
          <a:lstStyle/>
          <a:p>
            <a:r>
              <a:rPr lang="en-US" sz="1148" dirty="0"/>
              <a:t>Altitude-means height off the ground</a:t>
            </a:r>
          </a:p>
        </p:txBody>
      </p:sp>
      <p:sp>
        <p:nvSpPr>
          <p:cNvPr id="8" name="TextBox 7">
            <a:extLst>
              <a:ext uri="{FF2B5EF4-FFF2-40B4-BE49-F238E27FC236}">
                <a16:creationId xmlns:a16="http://schemas.microsoft.com/office/drawing/2014/main" id="{99DD3C8E-4830-4A80-A2FB-E26D6240CDCF}"/>
              </a:ext>
            </a:extLst>
          </p:cNvPr>
          <p:cNvSpPr txBox="1"/>
          <p:nvPr/>
        </p:nvSpPr>
        <p:spPr>
          <a:xfrm>
            <a:off x="244319" y="6941436"/>
            <a:ext cx="7283762" cy="923330"/>
          </a:xfrm>
          <a:prstGeom prst="rect">
            <a:avLst/>
          </a:prstGeom>
          <a:noFill/>
        </p:spPr>
        <p:txBody>
          <a:bodyPr wrap="square" rtlCol="0">
            <a:spAutoFit/>
          </a:bodyPr>
          <a:lstStyle/>
          <a:p>
            <a:pPr marL="285738" indent="-285738">
              <a:buFont typeface="Arial" panose="020B0604020202020204" pitchFamily="34" charset="0"/>
              <a:buChar char="•"/>
              <a:defRPr/>
            </a:pPr>
            <a:r>
              <a:rPr lang="en-US" dirty="0"/>
              <a:t>See Ibn Ezra </a:t>
            </a:r>
            <a:r>
              <a:rPr lang="en-US" dirty="0" err="1"/>
              <a:t>Biraishis</a:t>
            </a:r>
            <a:r>
              <a:rPr lang="en-US" dirty="0"/>
              <a:t> 1:6 and </a:t>
            </a:r>
            <a:r>
              <a:rPr lang="en-US" dirty="0" err="1"/>
              <a:t>Devarim</a:t>
            </a:r>
            <a:r>
              <a:rPr lang="en-US" dirty="0"/>
              <a:t> (4:32) where he writes that the atmosphere has boundaries and that is the meaning of </a:t>
            </a:r>
            <a:r>
              <a:rPr lang="en-US" dirty="0" err="1"/>
              <a:t>limikztai</a:t>
            </a:r>
            <a:r>
              <a:rPr lang="en-US" dirty="0"/>
              <a:t> </a:t>
            </a:r>
            <a:r>
              <a:rPr lang="en-US" dirty="0" err="1"/>
              <a:t>hasahmayim</a:t>
            </a:r>
            <a:r>
              <a:rPr lang="en-US" dirty="0"/>
              <a:t>!  </a:t>
            </a:r>
          </a:p>
        </p:txBody>
      </p:sp>
    </p:spTree>
    <p:extLst>
      <p:ext uri="{BB962C8B-B14F-4D97-AF65-F5344CB8AC3E}">
        <p14:creationId xmlns:p14="http://schemas.microsoft.com/office/powerpoint/2010/main" val="3953115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Regents questions</a:t>
            </a:r>
          </a:p>
        </p:txBody>
      </p:sp>
      <p:sp>
        <p:nvSpPr>
          <p:cNvPr id="3" name="Content Placeholder 2"/>
          <p:cNvSpPr>
            <a:spLocks noGrp="1"/>
          </p:cNvSpPr>
          <p:nvPr>
            <p:ph idx="1"/>
          </p:nvPr>
        </p:nvSpPr>
        <p:spPr/>
        <p:txBody>
          <a:bodyPr/>
          <a:lstStyle/>
          <a:p>
            <a:pPr marL="0" indent="0">
              <a:buNone/>
            </a:pPr>
            <a:r>
              <a:rPr lang="en-US" dirty="0"/>
              <a:t>Most of Earth’s weather events take place in the</a:t>
            </a:r>
          </a:p>
          <a:p>
            <a:endParaRPr lang="en-US" dirty="0"/>
          </a:p>
          <a:p>
            <a:pPr marL="0" indent="0">
              <a:buNone/>
            </a:pPr>
            <a:r>
              <a:rPr lang="en-US" dirty="0"/>
              <a:t>(1) thermosphere	</a:t>
            </a:r>
          </a:p>
          <a:p>
            <a:pPr marL="0" indent="0">
              <a:buNone/>
            </a:pPr>
            <a:r>
              <a:rPr lang="en-US" dirty="0"/>
              <a:t>(2) mesosphere </a:t>
            </a:r>
          </a:p>
          <a:p>
            <a:pPr marL="0" indent="0">
              <a:buNone/>
            </a:pPr>
            <a:r>
              <a:rPr lang="en-US" dirty="0"/>
              <a:t>(3) stratosphere</a:t>
            </a:r>
          </a:p>
          <a:p>
            <a:pPr marL="0" indent="0">
              <a:buNone/>
            </a:pPr>
            <a:r>
              <a:rPr lang="en-US" dirty="0"/>
              <a:t>(4) troposphere</a:t>
            </a:r>
          </a:p>
          <a:p>
            <a:endParaRPr lang="en-US" dirty="0"/>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50465F9A-1088-437A-81BF-3C0C8C92B157}" type="slidenum">
              <a:rPr lang="en-US" smtClean="0"/>
              <a:t>33</a:t>
            </a:fld>
            <a:endParaRPr lang="en-US"/>
          </a:p>
        </p:txBody>
      </p:sp>
    </p:spTree>
    <p:extLst>
      <p:ext uri="{BB962C8B-B14F-4D97-AF65-F5344CB8AC3E}">
        <p14:creationId xmlns:p14="http://schemas.microsoft.com/office/powerpoint/2010/main" val="1689034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what approximate altitude in the atmosphere can stratospheric ozone be found?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(1) 10 km	</a:t>
            </a:r>
          </a:p>
          <a:p>
            <a:pPr marL="0" indent="0">
              <a:buNone/>
            </a:pPr>
            <a:r>
              <a:rPr lang="en-US" dirty="0"/>
              <a:t>(2) 30 km	</a:t>
            </a:r>
          </a:p>
          <a:p>
            <a:pPr marL="0" indent="0">
              <a:buNone/>
            </a:pPr>
            <a:r>
              <a:rPr lang="en-US" dirty="0"/>
              <a:t>(3) 70 km</a:t>
            </a:r>
          </a:p>
          <a:p>
            <a:pPr marL="0" indent="0">
              <a:buNone/>
            </a:pPr>
            <a:r>
              <a:rPr lang="en-US" dirty="0"/>
              <a:t>(4) 100 km</a:t>
            </a:r>
          </a:p>
          <a:p>
            <a:endParaRPr lang="en-US" dirty="0"/>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50465F9A-1088-437A-81BF-3C0C8C92B157}" type="slidenum">
              <a:rPr lang="en-US" smtClean="0"/>
              <a:t>34</a:t>
            </a:fld>
            <a:endParaRPr lang="en-US"/>
          </a:p>
        </p:txBody>
      </p:sp>
    </p:spTree>
    <p:extLst>
      <p:ext uri="{BB962C8B-B14F-4D97-AF65-F5344CB8AC3E}">
        <p14:creationId xmlns:p14="http://schemas.microsoft.com/office/powerpoint/2010/main" val="2259579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82223"/>
            <a:ext cx="7772400" cy="7345400"/>
          </a:xfrm>
          <a:prstGeom prst="rect">
            <a:avLst/>
          </a:prstGeom>
          <a:noFill/>
          <a:ln>
            <a:noFill/>
          </a:ln>
        </p:spPr>
      </p:pic>
      <p:sp>
        <p:nvSpPr>
          <p:cNvPr id="3" name="Footer Placeholder 2"/>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50465F9A-1088-437A-81BF-3C0C8C92B157}" type="slidenum">
              <a:rPr lang="en-US" smtClean="0"/>
              <a:t>35</a:t>
            </a:fld>
            <a:endParaRPr lang="en-US"/>
          </a:p>
        </p:txBody>
      </p:sp>
    </p:spTree>
    <p:extLst>
      <p:ext uri="{BB962C8B-B14F-4D97-AF65-F5344CB8AC3E}">
        <p14:creationId xmlns:p14="http://schemas.microsoft.com/office/powerpoint/2010/main" val="745910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questions</a:t>
            </a:r>
          </a:p>
        </p:txBody>
      </p:sp>
      <p:sp>
        <p:nvSpPr>
          <p:cNvPr id="3" name="Content Placeholder 2"/>
          <p:cNvSpPr>
            <a:spLocks noGrp="1"/>
          </p:cNvSpPr>
          <p:nvPr>
            <p:ph idx="1"/>
          </p:nvPr>
        </p:nvSpPr>
        <p:spPr/>
        <p:txBody>
          <a:bodyPr>
            <a:normAutofit/>
          </a:bodyPr>
          <a:lstStyle/>
          <a:p>
            <a:pPr lvl="0"/>
            <a:r>
              <a:rPr lang="en-US" dirty="0"/>
              <a:t>In which 2 zones of Earth’s atmosphere does the temperature increase with altitude?</a:t>
            </a:r>
          </a:p>
          <a:p>
            <a:pPr marL="0" indent="0">
              <a:buNone/>
            </a:pPr>
            <a:r>
              <a:rPr lang="en-US" dirty="0"/>
              <a:t>___________  ___________</a:t>
            </a:r>
          </a:p>
          <a:p>
            <a:pPr lvl="0"/>
            <a:r>
              <a:rPr lang="en-US" dirty="0"/>
              <a:t> In what zone is an object that is flying 20 mi above sea level?</a:t>
            </a:r>
          </a:p>
          <a:p>
            <a:pPr marL="0" indent="0">
              <a:buNone/>
            </a:pPr>
            <a:r>
              <a:rPr lang="en-US" dirty="0"/>
              <a:t>___________</a:t>
            </a:r>
          </a:p>
          <a:p>
            <a:pPr lvl="0"/>
            <a:r>
              <a:rPr lang="en-US" dirty="0"/>
              <a:t>If an object is flying 60 km above sea level, how many mi above sea level is it and in which zone of the atmosphere?</a:t>
            </a:r>
          </a:p>
          <a:p>
            <a:pPr marL="0" indent="0">
              <a:buNone/>
            </a:pPr>
            <a:r>
              <a:rPr lang="en-US" dirty="0"/>
              <a:t>___________  ___________</a:t>
            </a:r>
          </a:p>
          <a:p>
            <a:pPr lvl="0"/>
            <a:r>
              <a:rPr lang="en-US" dirty="0"/>
              <a:t> Which Zone of Earth’s atmosphere has the most water vapor?</a:t>
            </a:r>
          </a:p>
          <a:p>
            <a:pPr marL="0" indent="0">
              <a:buNone/>
            </a:pPr>
            <a:r>
              <a:rPr lang="en-US" dirty="0"/>
              <a:t>___________</a:t>
            </a:r>
          </a:p>
          <a:p>
            <a:endParaRPr lang="en-US" dirty="0"/>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50465F9A-1088-437A-81BF-3C0C8C92B157}" type="slidenum">
              <a:rPr lang="en-US" smtClean="0"/>
              <a:t>36</a:t>
            </a:fld>
            <a:endParaRPr lang="en-US"/>
          </a:p>
        </p:txBody>
      </p:sp>
    </p:spTree>
    <p:extLst>
      <p:ext uri="{BB962C8B-B14F-4D97-AF65-F5344CB8AC3E}">
        <p14:creationId xmlns:p14="http://schemas.microsoft.com/office/powerpoint/2010/main" val="163928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 now: answer the following questions</a:t>
            </a:r>
          </a:p>
        </p:txBody>
      </p:sp>
      <p:sp>
        <p:nvSpPr>
          <p:cNvPr id="3" name="Content Placeholder 2"/>
          <p:cNvSpPr>
            <a:spLocks noGrp="1"/>
          </p:cNvSpPr>
          <p:nvPr>
            <p:ph idx="1"/>
          </p:nvPr>
        </p:nvSpPr>
        <p:spPr/>
        <p:txBody>
          <a:bodyPr/>
          <a:lstStyle/>
          <a:p>
            <a:r>
              <a:rPr lang="en-US" dirty="0"/>
              <a:t>Write down two ways which show that Chaza”l knew something well before modern science confirmed it.</a:t>
            </a:r>
          </a:p>
          <a:p>
            <a:r>
              <a:rPr lang="en-US" dirty="0"/>
              <a:t>What could be the possible reasons for why there is so much water and so little land?</a:t>
            </a:r>
          </a:p>
          <a:p>
            <a:r>
              <a:rPr lang="en-US" dirty="0"/>
              <a:t>What is one purpose why Hashem made the atmosphere?</a:t>
            </a:r>
          </a:p>
          <a:p>
            <a:endParaRPr lang="en-US" dirty="0"/>
          </a:p>
        </p:txBody>
      </p:sp>
      <p:sp>
        <p:nvSpPr>
          <p:cNvPr id="5" name="Footer Placeholder 4"/>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50465F9A-1088-437A-81BF-3C0C8C92B157}" type="slidenum">
              <a:rPr lang="en-US" smtClean="0"/>
              <a:t>37</a:t>
            </a:fld>
            <a:endParaRPr lang="en-US"/>
          </a:p>
        </p:txBody>
      </p:sp>
    </p:spTree>
    <p:extLst>
      <p:ext uri="{BB962C8B-B14F-4D97-AF65-F5344CB8AC3E}">
        <p14:creationId xmlns:p14="http://schemas.microsoft.com/office/powerpoint/2010/main" val="107013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 everyone can see, the earth which we see from space is round.</a:t>
            </a:r>
          </a:p>
        </p:txBody>
      </p:sp>
      <p:sp>
        <p:nvSpPr>
          <p:cNvPr id="3" name="Content Placeholder 2"/>
          <p:cNvSpPr>
            <a:spLocks noGrp="1"/>
          </p:cNvSpPr>
          <p:nvPr>
            <p:ph idx="1"/>
          </p:nvPr>
        </p:nvSpPr>
        <p:spPr/>
        <p:txBody>
          <a:bodyPr/>
          <a:lstStyle/>
          <a:p>
            <a:r>
              <a:rPr lang="en-US" dirty="0"/>
              <a:t>But did you know that many ancient societies believed that the world was flat?</a:t>
            </a:r>
          </a:p>
          <a:p>
            <a:r>
              <a:rPr lang="en-US" sz="2400" dirty="0"/>
              <a:t>For example: the ancient Chinese, Indian, Mesopotamian, Egyptian, pre-classical Greeks and others believed the world was flat.</a:t>
            </a:r>
          </a:p>
          <a:p>
            <a:r>
              <a:rPr lang="en-US" sz="2400" dirty="0"/>
              <a:t>However not everyone believed so.</a:t>
            </a:r>
          </a:p>
          <a:p>
            <a:r>
              <a:rPr lang="en-US" sz="2400" dirty="0"/>
              <a:t>Many amongst the ancient Greeks believed that the earth was round as did others.</a:t>
            </a:r>
          </a:p>
          <a:p>
            <a:r>
              <a:rPr lang="en-US" sz="2400" dirty="0"/>
              <a:t>What did </a:t>
            </a:r>
            <a:r>
              <a:rPr lang="en-US" sz="2400" dirty="0" err="1"/>
              <a:t>Yidden</a:t>
            </a:r>
            <a:r>
              <a:rPr lang="en-US" sz="2400" dirty="0"/>
              <a:t> believe?</a:t>
            </a:r>
          </a:p>
          <a:p>
            <a:pPr marL="0" indent="0">
              <a:buNone/>
            </a:pPr>
            <a:endParaRPr lang="en-US" dirty="0"/>
          </a:p>
        </p:txBody>
      </p:sp>
    </p:spTree>
    <p:extLst>
      <p:ext uri="{BB962C8B-B14F-4D97-AF65-F5344CB8AC3E}">
        <p14:creationId xmlns:p14="http://schemas.microsoft.com/office/powerpoint/2010/main" val="220030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Torah tells us that the world is round!</a:t>
            </a:r>
          </a:p>
        </p:txBody>
      </p:sp>
      <p:sp>
        <p:nvSpPr>
          <p:cNvPr id="3" name="Content Placeholder 2"/>
          <p:cNvSpPr>
            <a:spLocks noGrp="1"/>
          </p:cNvSpPr>
          <p:nvPr>
            <p:ph idx="1"/>
          </p:nvPr>
        </p:nvSpPr>
        <p:spPr/>
        <p:txBody>
          <a:bodyPr>
            <a:normAutofit fontScale="85000" lnSpcReduction="10000"/>
          </a:bodyPr>
          <a:lstStyle/>
          <a:p>
            <a:pPr>
              <a:lnSpc>
                <a:spcPct val="150000"/>
              </a:lnSpc>
            </a:pPr>
            <a:r>
              <a:rPr lang="en-US" dirty="0"/>
              <a:t>The </a:t>
            </a:r>
            <a:r>
              <a:rPr lang="en-US" dirty="0" err="1"/>
              <a:t>pasuk</a:t>
            </a:r>
            <a:r>
              <a:rPr lang="en-US" dirty="0"/>
              <a:t> says (</a:t>
            </a:r>
            <a:r>
              <a:rPr lang="en-US" dirty="0" err="1"/>
              <a:t>Yishaya</a:t>
            </a:r>
            <a:r>
              <a:rPr lang="en-US" dirty="0"/>
              <a:t> 40:22) “</a:t>
            </a:r>
            <a:r>
              <a:rPr lang="en-US" i="1" dirty="0" err="1"/>
              <a:t>Hayoshev</a:t>
            </a:r>
            <a:r>
              <a:rPr lang="en-US" i="1" dirty="0"/>
              <a:t> al chug </a:t>
            </a:r>
            <a:r>
              <a:rPr lang="en-US" i="1" dirty="0" err="1"/>
              <a:t>haaretz</a:t>
            </a:r>
            <a:r>
              <a:rPr lang="en-US" i="1" dirty="0"/>
              <a:t>”</a:t>
            </a:r>
            <a:r>
              <a:rPr lang="en-US" dirty="0"/>
              <a:t>-Hashem sits on the ball of earth (see </a:t>
            </a:r>
            <a:r>
              <a:rPr lang="en-US" dirty="0" err="1"/>
              <a:t>Rashi</a:t>
            </a:r>
            <a:r>
              <a:rPr lang="en-US" dirty="0"/>
              <a:t> there)</a:t>
            </a:r>
          </a:p>
          <a:p>
            <a:pPr>
              <a:lnSpc>
                <a:spcPct val="150000"/>
              </a:lnSpc>
            </a:pPr>
            <a:r>
              <a:rPr lang="en-US" dirty="0"/>
              <a:t>Moreover, Chaza”l say (</a:t>
            </a:r>
            <a:r>
              <a:rPr lang="en-US" dirty="0" err="1"/>
              <a:t>Yerushalmi</a:t>
            </a:r>
            <a:r>
              <a:rPr lang="en-US" dirty="0"/>
              <a:t>, </a:t>
            </a:r>
            <a:r>
              <a:rPr lang="en-US" dirty="0" err="1"/>
              <a:t>Avoda</a:t>
            </a:r>
            <a:r>
              <a:rPr lang="en-US" dirty="0"/>
              <a:t> </a:t>
            </a:r>
            <a:r>
              <a:rPr lang="en-US" dirty="0" err="1"/>
              <a:t>zara</a:t>
            </a:r>
            <a:r>
              <a:rPr lang="en-US" dirty="0"/>
              <a:t> 3:1)</a:t>
            </a:r>
            <a:r>
              <a:rPr lang="he-IL" dirty="0"/>
              <a:t>כדור</a:t>
            </a:r>
            <a:r>
              <a:rPr lang="en-US" dirty="0"/>
              <a:t>…</a:t>
            </a:r>
            <a:r>
              <a:rPr lang="he-IL" dirty="0"/>
              <a:t> שהעולם עשוי ככדור </a:t>
            </a:r>
          </a:p>
          <a:p>
            <a:pPr algn="r" rtl="1">
              <a:lnSpc>
                <a:spcPct val="150000"/>
              </a:lnSpc>
            </a:pPr>
            <a:r>
              <a:rPr lang="he-IL" dirty="0" err="1"/>
              <a:t>א"ר</a:t>
            </a:r>
            <a:r>
              <a:rPr lang="he-IL" dirty="0"/>
              <a:t> יונה </a:t>
            </a:r>
            <a:r>
              <a:rPr lang="he-IL" dirty="0" err="1"/>
              <a:t>אלכסנדרוס</a:t>
            </a:r>
            <a:r>
              <a:rPr lang="he-IL" dirty="0"/>
              <a:t> מוקדון כד </a:t>
            </a:r>
            <a:r>
              <a:rPr lang="he-IL" dirty="0" err="1"/>
              <a:t>בעא</a:t>
            </a:r>
            <a:r>
              <a:rPr lang="he-IL" dirty="0"/>
              <a:t> </a:t>
            </a:r>
            <a:r>
              <a:rPr lang="he-IL" dirty="0" err="1"/>
              <a:t>מיסק</a:t>
            </a:r>
            <a:r>
              <a:rPr lang="he-IL" dirty="0"/>
              <a:t> לעיל </a:t>
            </a:r>
            <a:r>
              <a:rPr lang="he-IL" dirty="0" err="1"/>
              <a:t>והוה</a:t>
            </a:r>
            <a:r>
              <a:rPr lang="he-IL" dirty="0"/>
              <a:t> סלק וסלק סלק עד שראה את העולם ככדור ואת הים כקערה בגין כן ציירין לה </a:t>
            </a:r>
            <a:r>
              <a:rPr lang="he-IL" dirty="0" err="1"/>
              <a:t>בכדורא</a:t>
            </a:r>
            <a:r>
              <a:rPr lang="he-IL" dirty="0"/>
              <a:t> בידה. </a:t>
            </a:r>
            <a:r>
              <a:rPr lang="en-US" dirty="0"/>
              <a:t> </a:t>
            </a:r>
          </a:p>
          <a:p>
            <a:pPr>
              <a:lnSpc>
                <a:spcPct val="150000"/>
              </a:lnSpc>
            </a:pPr>
            <a:r>
              <a:rPr lang="en-US" dirty="0"/>
              <a:t>( This is the reason why if one finds a form with a ball on it, it is </a:t>
            </a:r>
            <a:r>
              <a:rPr lang="en-US" dirty="0" err="1"/>
              <a:t>assur</a:t>
            </a:r>
            <a:r>
              <a:rPr lang="en-US" dirty="0"/>
              <a:t> to use (see Mishna </a:t>
            </a:r>
            <a:r>
              <a:rPr lang="en-US" dirty="0" err="1"/>
              <a:t>Avoda</a:t>
            </a:r>
            <a:r>
              <a:rPr lang="en-US" dirty="0"/>
              <a:t> </a:t>
            </a:r>
            <a:r>
              <a:rPr lang="en-US" dirty="0" err="1"/>
              <a:t>zara</a:t>
            </a:r>
            <a:r>
              <a:rPr lang="en-US" dirty="0"/>
              <a:t> 40b) </a:t>
            </a:r>
            <a:r>
              <a:rPr lang="en-US" b="1" dirty="0"/>
              <a:t>because the world is round </a:t>
            </a:r>
            <a:r>
              <a:rPr lang="en-US" dirty="0"/>
              <a:t>and the image may have been worshiped.)</a:t>
            </a:r>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50465F9A-1088-437A-81BF-3C0C8C92B157}" type="slidenum">
              <a:rPr lang="en-US" smtClean="0"/>
              <a:t>5</a:t>
            </a:fld>
            <a:endParaRPr lang="en-US"/>
          </a:p>
        </p:txBody>
      </p:sp>
    </p:spTree>
    <p:extLst>
      <p:ext uri="{BB962C8B-B14F-4D97-AF65-F5344CB8AC3E}">
        <p14:creationId xmlns:p14="http://schemas.microsoft.com/office/powerpoint/2010/main" val="281678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This idea can be found in many places as well in Chaza”l, </a:t>
            </a:r>
            <a:r>
              <a:rPr lang="en-US" dirty="0" err="1"/>
              <a:t>Rishonim</a:t>
            </a:r>
            <a:r>
              <a:rPr lang="en-US" dirty="0"/>
              <a:t> and </a:t>
            </a:r>
            <a:r>
              <a:rPr lang="en-US" dirty="0" err="1"/>
              <a:t>Achronim</a:t>
            </a:r>
            <a:endParaRPr lang="en-US" dirty="0"/>
          </a:p>
        </p:txBody>
      </p:sp>
      <p:sp>
        <p:nvSpPr>
          <p:cNvPr id="3" name="Content Placeholder 2"/>
          <p:cNvSpPr>
            <a:spLocks noGrp="1"/>
          </p:cNvSpPr>
          <p:nvPr>
            <p:ph idx="1"/>
          </p:nvPr>
        </p:nvSpPr>
        <p:spPr/>
        <p:txBody>
          <a:bodyPr>
            <a:normAutofit/>
          </a:bodyPr>
          <a:lstStyle/>
          <a:p>
            <a:r>
              <a:rPr lang="en-US" dirty="0"/>
              <a:t>See for example the:</a:t>
            </a:r>
          </a:p>
          <a:p>
            <a:r>
              <a:rPr lang="en-US" b="1" dirty="0"/>
              <a:t>Zohar</a:t>
            </a:r>
            <a:r>
              <a:rPr lang="en-US" dirty="0"/>
              <a:t> (Vayikra DH </a:t>
            </a:r>
            <a:r>
              <a:rPr lang="en-US" dirty="0" err="1"/>
              <a:t>im</a:t>
            </a:r>
            <a:r>
              <a:rPr lang="en-US" dirty="0"/>
              <a:t> </a:t>
            </a:r>
            <a:r>
              <a:rPr lang="en-US" dirty="0" err="1"/>
              <a:t>zevach</a:t>
            </a:r>
            <a:r>
              <a:rPr lang="en-US" dirty="0"/>
              <a:t> </a:t>
            </a:r>
            <a:r>
              <a:rPr lang="en-US" dirty="0" err="1"/>
              <a:t>shilamim</a:t>
            </a:r>
            <a:r>
              <a:rPr lang="en-US" dirty="0"/>
              <a:t>- pg. 10 in some prints), </a:t>
            </a:r>
          </a:p>
          <a:p>
            <a:r>
              <a:rPr lang="en-US" b="1" dirty="0" err="1"/>
              <a:t>Bamidbar</a:t>
            </a:r>
            <a:r>
              <a:rPr lang="en-US" b="1" dirty="0"/>
              <a:t> </a:t>
            </a:r>
            <a:r>
              <a:rPr lang="en-US" b="1" dirty="0" err="1"/>
              <a:t>Rabbah</a:t>
            </a:r>
            <a:r>
              <a:rPr lang="en-US" b="1" dirty="0"/>
              <a:t> </a:t>
            </a:r>
            <a:r>
              <a:rPr lang="en-US" dirty="0"/>
              <a:t>(13:14, 17), </a:t>
            </a:r>
          </a:p>
          <a:p>
            <a:r>
              <a:rPr lang="en-US" b="1" dirty="0" err="1"/>
              <a:t>Biraishis</a:t>
            </a:r>
            <a:r>
              <a:rPr lang="en-US" b="1" dirty="0"/>
              <a:t> </a:t>
            </a:r>
            <a:r>
              <a:rPr lang="en-US" b="1" dirty="0" err="1"/>
              <a:t>Rabbah</a:t>
            </a:r>
            <a:r>
              <a:rPr lang="en-US" b="1" dirty="0"/>
              <a:t> </a:t>
            </a:r>
            <a:r>
              <a:rPr lang="en-US" dirty="0"/>
              <a:t>13:14,</a:t>
            </a:r>
            <a:r>
              <a:rPr lang="en-US" b="1" dirty="0"/>
              <a:t> </a:t>
            </a:r>
            <a:r>
              <a:rPr lang="en-US" dirty="0"/>
              <a:t>63:14 </a:t>
            </a:r>
          </a:p>
          <a:p>
            <a:r>
              <a:rPr lang="en-US" b="1" dirty="0"/>
              <a:t>Esther </a:t>
            </a:r>
            <a:r>
              <a:rPr lang="en-US" b="1" dirty="0" err="1"/>
              <a:t>Rabbah</a:t>
            </a:r>
            <a:r>
              <a:rPr lang="en-US" b="1" dirty="0"/>
              <a:t> </a:t>
            </a:r>
            <a:r>
              <a:rPr lang="en-US" dirty="0"/>
              <a:t>1:7 </a:t>
            </a:r>
          </a:p>
          <a:p>
            <a:r>
              <a:rPr lang="en-US" b="1" dirty="0" err="1"/>
              <a:t>Ramba”n</a:t>
            </a:r>
            <a:r>
              <a:rPr lang="en-US" dirty="0"/>
              <a:t> 1:1, </a:t>
            </a:r>
          </a:p>
          <a:p>
            <a:r>
              <a:rPr lang="en-US" b="1" dirty="0" err="1"/>
              <a:t>Meiri</a:t>
            </a:r>
            <a:r>
              <a:rPr lang="en-US" dirty="0"/>
              <a:t> </a:t>
            </a:r>
            <a:r>
              <a:rPr lang="en-US" dirty="0" err="1"/>
              <a:t>avoda</a:t>
            </a:r>
            <a:r>
              <a:rPr lang="en-US" dirty="0"/>
              <a:t> </a:t>
            </a:r>
            <a:r>
              <a:rPr lang="en-US" dirty="0" err="1"/>
              <a:t>zara</a:t>
            </a:r>
            <a:r>
              <a:rPr lang="en-US" dirty="0"/>
              <a:t> 40b, </a:t>
            </a:r>
          </a:p>
          <a:p>
            <a:r>
              <a:rPr lang="en-US" b="1" dirty="0" err="1"/>
              <a:t>Tosfos</a:t>
            </a:r>
            <a:r>
              <a:rPr lang="en-US" dirty="0"/>
              <a:t> </a:t>
            </a:r>
            <a:r>
              <a:rPr lang="en-US" dirty="0" err="1"/>
              <a:t>mesechtas</a:t>
            </a:r>
            <a:r>
              <a:rPr lang="en-US" dirty="0"/>
              <a:t> </a:t>
            </a:r>
            <a:r>
              <a:rPr lang="en-US" dirty="0" err="1"/>
              <a:t>avoda</a:t>
            </a:r>
            <a:r>
              <a:rPr lang="en-US" dirty="0"/>
              <a:t> </a:t>
            </a:r>
            <a:r>
              <a:rPr lang="en-US" dirty="0" err="1"/>
              <a:t>zara</a:t>
            </a:r>
            <a:r>
              <a:rPr lang="en-US" dirty="0"/>
              <a:t> 41a DH </a:t>
            </a:r>
            <a:r>
              <a:rPr lang="en-US" dirty="0" err="1"/>
              <a:t>kakadur</a:t>
            </a:r>
            <a:r>
              <a:rPr lang="en-US" dirty="0"/>
              <a:t>, </a:t>
            </a:r>
          </a:p>
          <a:p>
            <a:r>
              <a:rPr lang="en-US" b="1" dirty="0" err="1"/>
              <a:t>Piskai</a:t>
            </a:r>
            <a:r>
              <a:rPr lang="en-US" dirty="0"/>
              <a:t> </a:t>
            </a:r>
            <a:r>
              <a:rPr lang="en-US" b="1" dirty="0"/>
              <a:t>Rid</a:t>
            </a:r>
            <a:r>
              <a:rPr lang="en-US" dirty="0"/>
              <a:t> (40b), </a:t>
            </a:r>
          </a:p>
          <a:p>
            <a:r>
              <a:rPr lang="en-US" dirty="0"/>
              <a:t>and possibly the </a:t>
            </a:r>
            <a:r>
              <a:rPr lang="en-US" b="1" dirty="0" err="1"/>
              <a:t>Ramba</a:t>
            </a:r>
            <a:r>
              <a:rPr lang="en-US" dirty="0" err="1"/>
              <a:t>”</a:t>
            </a:r>
            <a:r>
              <a:rPr lang="en-US" b="1" dirty="0" err="1"/>
              <a:t>m</a:t>
            </a:r>
            <a:r>
              <a:rPr lang="en-US" dirty="0"/>
              <a:t> as well (</a:t>
            </a:r>
            <a:r>
              <a:rPr lang="en-US" dirty="0" err="1"/>
              <a:t>Hilchos</a:t>
            </a:r>
            <a:r>
              <a:rPr lang="en-US" dirty="0"/>
              <a:t> </a:t>
            </a:r>
            <a:r>
              <a:rPr lang="en-US" dirty="0" err="1"/>
              <a:t>Yesodai</a:t>
            </a:r>
            <a:r>
              <a:rPr lang="en-US" dirty="0"/>
              <a:t> </a:t>
            </a:r>
            <a:r>
              <a:rPr lang="en-US" dirty="0" err="1"/>
              <a:t>Hatorah</a:t>
            </a:r>
            <a:r>
              <a:rPr lang="en-US" dirty="0"/>
              <a:t> 3:4). </a:t>
            </a:r>
          </a:p>
          <a:p>
            <a:endParaRPr lang="en-US" dirty="0"/>
          </a:p>
        </p:txBody>
      </p:sp>
    </p:spTree>
    <p:extLst>
      <p:ext uri="{BB962C8B-B14F-4D97-AF65-F5344CB8AC3E}">
        <p14:creationId xmlns:p14="http://schemas.microsoft.com/office/powerpoint/2010/main" val="401096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proofs that the Earth is round</a:t>
            </a:r>
          </a:p>
        </p:txBody>
      </p:sp>
      <p:sp>
        <p:nvSpPr>
          <p:cNvPr id="3" name="Content Placeholder 2"/>
          <p:cNvSpPr>
            <a:spLocks noGrp="1"/>
          </p:cNvSpPr>
          <p:nvPr>
            <p:ph idx="1"/>
          </p:nvPr>
        </p:nvSpPr>
        <p:spPr/>
        <p:txBody>
          <a:bodyPr/>
          <a:lstStyle/>
          <a:p>
            <a:r>
              <a:rPr lang="en-US" dirty="0"/>
              <a:t>From the fact that the tops of ships appear on the horizon first is proof that the world slopes</a:t>
            </a:r>
          </a:p>
          <a:p>
            <a:r>
              <a:rPr lang="en-US" dirty="0"/>
              <a:t>For due to the curvature of the Earth-the bottom of the ships are not visible when ships first appear over the horizon. </a:t>
            </a:r>
          </a:p>
          <a:p>
            <a:endParaRPr lang="en-US" dirty="0"/>
          </a:p>
        </p:txBody>
      </p:sp>
    </p:spTree>
    <p:extLst>
      <p:ext uri="{BB962C8B-B14F-4D97-AF65-F5344CB8AC3E}">
        <p14:creationId xmlns:p14="http://schemas.microsoft.com/office/powerpoint/2010/main" val="377125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view across a 20-km-wide bay in the coast of </a:t>
            </a:r>
            <a:r>
              <a:rPr lang="en-US" dirty="0">
                <a:hlinkClick r:id="rId2" tooltip="Spain"/>
              </a:rPr>
              <a:t>Spain</a:t>
            </a:r>
            <a:r>
              <a:rPr lang="en-US" dirty="0"/>
              <a:t>. Note the curvature of the Earth hiding the base of the buildings on the far shore.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000" y="2362994"/>
            <a:ext cx="6502400" cy="4876800"/>
          </a:xfrm>
          <a:prstGeom prst="rect">
            <a:avLst/>
          </a:prstGeom>
        </p:spPr>
      </p:pic>
    </p:spTree>
    <p:extLst>
      <p:ext uri="{BB962C8B-B14F-4D97-AF65-F5344CB8AC3E}">
        <p14:creationId xmlns:p14="http://schemas.microsoft.com/office/powerpoint/2010/main" val="4585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Oblate Spheroid</a:t>
            </a:r>
          </a:p>
        </p:txBody>
      </p:sp>
      <p:sp>
        <p:nvSpPr>
          <p:cNvPr id="3" name="Content Placeholder 2"/>
          <p:cNvSpPr>
            <a:spLocks noGrp="1"/>
          </p:cNvSpPr>
          <p:nvPr>
            <p:ph idx="1"/>
          </p:nvPr>
        </p:nvSpPr>
        <p:spPr/>
        <p:txBody>
          <a:bodyPr/>
          <a:lstStyle/>
          <a:p>
            <a:r>
              <a:rPr lang="en-US" dirty="0"/>
              <a:t>Earth is not exactly a round ball but instead an almost spherical ball with a slightly flattened top and bottom (the Poles) and a slightly distended middle.</a:t>
            </a:r>
          </a:p>
          <a:p>
            <a:r>
              <a:rPr lang="en-US" dirty="0"/>
              <a:t>This shape is called an </a:t>
            </a:r>
            <a:r>
              <a:rPr lang="en-US" b="1" dirty="0"/>
              <a:t>Oblate spheroid</a:t>
            </a:r>
            <a:r>
              <a:rPr lang="en-US" dirty="0"/>
              <a:t>.</a:t>
            </a:r>
          </a:p>
        </p:txBody>
      </p:sp>
    </p:spTree>
    <p:extLst>
      <p:ext uri="{BB962C8B-B14F-4D97-AF65-F5344CB8AC3E}">
        <p14:creationId xmlns:p14="http://schemas.microsoft.com/office/powerpoint/2010/main" val="3450739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2864</Words>
  <Application>Microsoft Office PowerPoint</Application>
  <PresentationFormat>Custom</PresentationFormat>
  <Paragraphs>246</Paragraphs>
  <Slides>37</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Earth Science: Chapter 1 Earth Basics</vt:lpstr>
      <vt:lpstr>Vocabulary</vt:lpstr>
      <vt:lpstr>Earth as seen from space</vt:lpstr>
      <vt:lpstr>As everyone can see, the earth which we see from space is round.</vt:lpstr>
      <vt:lpstr>The Torah tells us that the world is round!</vt:lpstr>
      <vt:lpstr>This idea can be found in many places as well in Chaza”l, Rishonim and Achronim</vt:lpstr>
      <vt:lpstr>Other proofs that the Earth is round</vt:lpstr>
      <vt:lpstr>A view across a 20-km-wide bay in the coast of Spain. Note the curvature of the Earth hiding the base of the buildings on the far shore.</vt:lpstr>
      <vt:lpstr>Oblate Spheroid</vt:lpstr>
      <vt:lpstr>An oblate spheroid (highly exaggerated relative to the actual Earth)</vt:lpstr>
      <vt:lpstr>The size of earth, and Chaza”l</vt:lpstr>
      <vt:lpstr>Chaza”l on the size of the earth</vt:lpstr>
      <vt:lpstr>Components of Earth</vt:lpstr>
      <vt:lpstr>What is interesting to note about the way science splits the world into four components</vt:lpstr>
      <vt:lpstr># 1- Lithosphere</vt:lpstr>
      <vt:lpstr>Cutout of earth’s interior </vt:lpstr>
      <vt:lpstr>As was seen in the last slide, there a few layers below the lithosphere as well.</vt:lpstr>
      <vt:lpstr>Then below the asthenosphere is the mantle</vt:lpstr>
      <vt:lpstr>Below the mantle is the Core</vt:lpstr>
      <vt:lpstr>PowerPoint Presentation</vt:lpstr>
      <vt:lpstr>The Mantle and Gehinom </vt:lpstr>
      <vt:lpstr>An artistic depiction of Chamai Tiveria in the 1800’s</vt:lpstr>
      <vt:lpstr>Another cutout</vt:lpstr>
      <vt:lpstr>PowerPoint Presentation</vt:lpstr>
      <vt:lpstr># 2 the Hydrosphere</vt:lpstr>
      <vt:lpstr>Hafoch Bah vihafoch bah dikulo bah  </vt:lpstr>
      <vt:lpstr> the Hydrosphere </vt:lpstr>
      <vt:lpstr>Why did Hashem make the land on Earth surrounded by this awesome hydrosphere?</vt:lpstr>
      <vt:lpstr>Tsunami hitting land</vt:lpstr>
      <vt:lpstr># 3-the Atmosphere</vt:lpstr>
      <vt:lpstr>Atmosphere</vt:lpstr>
      <vt:lpstr> Different layers of atmosphere-can be found in your reference table pg. 14</vt:lpstr>
      <vt:lpstr>Regents questions</vt:lpstr>
      <vt:lpstr>At what approximate altitude in the atmosphere can stratospheric ozone be found?  </vt:lpstr>
      <vt:lpstr>PowerPoint Presentation</vt:lpstr>
      <vt:lpstr>More questions</vt:lpstr>
      <vt:lpstr>Do now: answer the following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Chapter 1 Earth Basics</dc:title>
  <dc:creator>mbrodys</dc:creator>
  <cp:lastModifiedBy>mbrodys</cp:lastModifiedBy>
  <cp:revision>3</cp:revision>
  <dcterms:created xsi:type="dcterms:W3CDTF">2018-10-08T19:18:46Z</dcterms:created>
  <dcterms:modified xsi:type="dcterms:W3CDTF">2018-12-24T19:14:43Z</dcterms:modified>
</cp:coreProperties>
</file>